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88" r:id="rId3"/>
    <p:sldId id="278" r:id="rId4"/>
    <p:sldId id="258" r:id="rId5"/>
    <p:sldId id="296" r:id="rId6"/>
    <p:sldId id="259" r:id="rId7"/>
    <p:sldId id="261" r:id="rId8"/>
    <p:sldId id="260" r:id="rId9"/>
    <p:sldId id="262" r:id="rId10"/>
    <p:sldId id="295" r:id="rId11"/>
    <p:sldId id="264" r:id="rId12"/>
    <p:sldId id="265" r:id="rId13"/>
    <p:sldId id="266" r:id="rId14"/>
    <p:sldId id="267" r:id="rId15"/>
    <p:sldId id="272" r:id="rId16"/>
    <p:sldId id="268" r:id="rId17"/>
    <p:sldId id="269" r:id="rId18"/>
    <p:sldId id="270" r:id="rId19"/>
    <p:sldId id="271" r:id="rId20"/>
    <p:sldId id="274" r:id="rId21"/>
    <p:sldId id="273" r:id="rId22"/>
    <p:sldId id="275" r:id="rId23"/>
    <p:sldId id="276" r:id="rId24"/>
    <p:sldId id="277" r:id="rId25"/>
    <p:sldId id="279" r:id="rId26"/>
    <p:sldId id="282" r:id="rId27"/>
    <p:sldId id="280" r:id="rId28"/>
    <p:sldId id="283" r:id="rId29"/>
    <p:sldId id="285" r:id="rId30"/>
    <p:sldId id="287" r:id="rId31"/>
    <p:sldId id="286" r:id="rId32"/>
    <p:sldId id="281" r:id="rId33"/>
    <p:sldId id="284" r:id="rId34"/>
    <p:sldId id="294" r:id="rId35"/>
    <p:sldId id="297" r:id="rId36"/>
    <p:sldId id="298" r:id="rId37"/>
    <p:sldId id="293" r:id="rId38"/>
    <p:sldId id="290" r:id="rId39"/>
    <p:sldId id="263" r:id="rId40"/>
    <p:sldId id="291" r:id="rId41"/>
    <p:sldId id="292" r:id="rId4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00" d="100"/>
          <a:sy n="100" d="100"/>
        </p:scale>
        <p:origin x="-1950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yaronore\My%20Documents\Dropbox\HT-SELEX\seed_search\max_kmer_of_each_roun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yaronore\My%20Documents\Dropbox\HT-SELEX\seed_search\max_kmer_of_each_roun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yaronore\My%20Documents\Dropbox\HT-SELEX\seed_search\max_kmer_of_each_roun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plotArea>
      <c:layout>
        <c:manualLayout>
          <c:layoutTarget val="inner"/>
          <c:xMode val="edge"/>
          <c:yMode val="edge"/>
          <c:x val="0.17183296760036143"/>
          <c:y val="5.1400558801117623E-2"/>
          <c:w val="0.79538014715373706"/>
          <c:h val="0.8326195683872849"/>
        </c:manualLayout>
      </c:layout>
      <c:lineChart>
        <c:grouping val="standard"/>
        <c:ser>
          <c:idx val="0"/>
          <c:order val="0"/>
          <c:tx>
            <c:strRef>
              <c:f>reverse_complement!$O$275</c:f>
              <c:strCache>
                <c:ptCount val="1"/>
                <c:pt idx="0">
                  <c:v>CCCCCCCC</c:v>
                </c:pt>
              </c:strCache>
            </c:strRef>
          </c:tx>
          <c:marker>
            <c:symbol val="none"/>
          </c:marker>
          <c:cat>
            <c:numRef>
              <c:f>reverse_complement!$N$276:$N$281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reverse_complement!$O$276:$O$281</c:f>
              <c:numCache>
                <c:formatCode>General</c:formatCode>
                <c:ptCount val="6"/>
                <c:pt idx="0">
                  <c:v>1.3300000000000022E-4</c:v>
                </c:pt>
                <c:pt idx="1">
                  <c:v>1.5800000000000028E-5</c:v>
                </c:pt>
                <c:pt idx="2">
                  <c:v>2.7800000000000047E-4</c:v>
                </c:pt>
                <c:pt idx="3">
                  <c:v>9.0000000000000117E-4</c:v>
                </c:pt>
                <c:pt idx="4">
                  <c:v>1.2400000000000007E-2</c:v>
                </c:pt>
                <c:pt idx="5">
                  <c:v>1.1400000000000014E-2</c:v>
                </c:pt>
              </c:numCache>
            </c:numRef>
          </c:val>
        </c:ser>
        <c:ser>
          <c:idx val="1"/>
          <c:order val="1"/>
          <c:tx>
            <c:strRef>
              <c:f>reverse_complement!$S$275</c:f>
              <c:strCache>
                <c:ptCount val="1"/>
                <c:pt idx="0">
                  <c:v>AATTCAAT</c:v>
                </c:pt>
              </c:strCache>
            </c:strRef>
          </c:tx>
          <c:marker>
            <c:symbol val="none"/>
          </c:marker>
          <c:cat>
            <c:numRef>
              <c:f>reverse_complement!$N$276:$N$281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reverse_complement!$S$276:$S$281</c:f>
              <c:numCache>
                <c:formatCode>General</c:formatCode>
                <c:ptCount val="6"/>
                <c:pt idx="0">
                  <c:v>0</c:v>
                </c:pt>
                <c:pt idx="1">
                  <c:v>4.7600000000000073E-5</c:v>
                </c:pt>
                <c:pt idx="2">
                  <c:v>8.9000000000000171E-5</c:v>
                </c:pt>
                <c:pt idx="3">
                  <c:v>4.1600000000000014E-4</c:v>
                </c:pt>
                <c:pt idx="4">
                  <c:v>1.0000000000000009E-3</c:v>
                </c:pt>
                <c:pt idx="5">
                  <c:v>1.6000000000000018E-3</c:v>
                </c:pt>
              </c:numCache>
            </c:numRef>
          </c:val>
        </c:ser>
        <c:marker val="1"/>
        <c:axId val="125917824"/>
        <c:axId val="126325504"/>
      </c:lineChart>
      <c:catAx>
        <c:axId val="125917824"/>
        <c:scaling>
          <c:orientation val="maxMin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Cycle</a:t>
                </a:r>
              </a:p>
            </c:rich>
          </c:tx>
          <c:layout/>
        </c:title>
        <c:numFmt formatCode="General" sourceLinked="1"/>
        <c:tickLblPos val="nextTo"/>
        <c:crossAx val="126325504"/>
        <c:crosses val="autoZero"/>
        <c:auto val="1"/>
        <c:lblAlgn val="ctr"/>
        <c:lblOffset val="100"/>
      </c:catAx>
      <c:valAx>
        <c:axId val="1263255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layout/>
        </c:title>
        <c:numFmt formatCode="General" sourceLinked="1"/>
        <c:tickLblPos val="nextTo"/>
        <c:crossAx val="125917824"/>
        <c:crosses val="max"/>
        <c:crossBetween val="between"/>
      </c:valAx>
    </c:plotArea>
    <c:legend>
      <c:legendPos val="l"/>
      <c:layout>
        <c:manualLayout>
          <c:xMode val="edge"/>
          <c:yMode val="edge"/>
          <c:x val="0.53551912568305959"/>
          <c:y val="5.5171697287839043E-2"/>
          <c:w val="0.43468589991824857"/>
          <c:h val="0.11582152230971129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plotArea>
      <c:layout>
        <c:manualLayout>
          <c:layoutTarget val="inner"/>
          <c:xMode val="edge"/>
          <c:yMode val="edge"/>
          <c:x val="0.14384815373255649"/>
          <c:y val="5.1400554097404488E-2"/>
          <c:w val="0.82147887542425979"/>
          <c:h val="0.8326195683872849"/>
        </c:manualLayout>
      </c:layout>
      <c:lineChart>
        <c:grouping val="standard"/>
        <c:ser>
          <c:idx val="0"/>
          <c:order val="0"/>
          <c:tx>
            <c:strRef>
              <c:f>reverse_complement!$O$1017</c:f>
              <c:strCache>
                <c:ptCount val="1"/>
                <c:pt idx="0">
                  <c:v>TAAACATA</c:v>
                </c:pt>
              </c:strCache>
            </c:strRef>
          </c:tx>
          <c:marker>
            <c:symbol val="none"/>
          </c:marker>
          <c:cat>
            <c:numRef>
              <c:f>reverse_complement!$N$1018:$N$1022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reverse_complement!$O$1018:$O$1022</c:f>
              <c:numCache>
                <c:formatCode>General</c:formatCode>
                <c:ptCount val="5"/>
                <c:pt idx="0">
                  <c:v>2.0000000000000005E-5</c:v>
                </c:pt>
                <c:pt idx="1">
                  <c:v>3.2000000000000005E-5</c:v>
                </c:pt>
                <c:pt idx="2">
                  <c:v>3.0000000000000008E-5</c:v>
                </c:pt>
                <c:pt idx="3">
                  <c:v>3.6000000000000008E-5</c:v>
                </c:pt>
                <c:pt idx="4">
                  <c:v>1.3999999999999999E-4</c:v>
                </c:pt>
              </c:numCache>
            </c:numRef>
          </c:val>
        </c:ser>
        <c:ser>
          <c:idx val="1"/>
          <c:order val="1"/>
          <c:tx>
            <c:strRef>
              <c:f>reverse_complement!$S$1017</c:f>
              <c:strCache>
                <c:ptCount val="1"/>
                <c:pt idx="0">
                  <c:v>AAAAAAAA</c:v>
                </c:pt>
              </c:strCache>
            </c:strRef>
          </c:tx>
          <c:marker>
            <c:symbol val="none"/>
          </c:marker>
          <c:cat>
            <c:numRef>
              <c:f>reverse_complement!$N$1018:$N$1022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reverse_complement!$S$1018:$S$1022</c:f>
              <c:numCache>
                <c:formatCode>General</c:formatCode>
                <c:ptCount val="5"/>
                <c:pt idx="0">
                  <c:v>1.0000000000000002E-4</c:v>
                </c:pt>
                <c:pt idx="1">
                  <c:v>1.8000000000000004E-4</c:v>
                </c:pt>
                <c:pt idx="2">
                  <c:v>1.6000000000000004E-4</c:v>
                </c:pt>
                <c:pt idx="3">
                  <c:v>2.8200000000000002E-4</c:v>
                </c:pt>
                <c:pt idx="4">
                  <c:v>5.0000000000000012E-4</c:v>
                </c:pt>
              </c:numCache>
            </c:numRef>
          </c:val>
        </c:ser>
        <c:ser>
          <c:idx val="2"/>
          <c:order val="2"/>
          <c:tx>
            <c:strRef>
              <c:f>reverse_complement!$W$1017</c:f>
              <c:strCache>
                <c:ptCount val="1"/>
                <c:pt idx="0">
                  <c:v>CCCTCCCC</c:v>
                </c:pt>
              </c:strCache>
            </c:strRef>
          </c:tx>
          <c:marker>
            <c:symbol val="none"/>
          </c:marker>
          <c:cat>
            <c:numRef>
              <c:f>reverse_complement!$N$1018:$N$1022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reverse_complement!$W$1018:$W$1022</c:f>
              <c:numCache>
                <c:formatCode>General</c:formatCode>
                <c:ptCount val="5"/>
                <c:pt idx="0">
                  <c:v>1.3300000000000005E-5</c:v>
                </c:pt>
                <c:pt idx="1">
                  <c:v>1.3800000000000005E-5</c:v>
                </c:pt>
                <c:pt idx="2">
                  <c:v>2.6700000000000005E-5</c:v>
                </c:pt>
                <c:pt idx="3">
                  <c:v>7.2400000000000025E-5</c:v>
                </c:pt>
                <c:pt idx="4">
                  <c:v>1.6000000000000004E-4</c:v>
                </c:pt>
              </c:numCache>
            </c:numRef>
          </c:val>
        </c:ser>
        <c:marker val="1"/>
        <c:axId val="127933056"/>
        <c:axId val="127947136"/>
      </c:lineChart>
      <c:catAx>
        <c:axId val="127933056"/>
        <c:scaling>
          <c:orientation val="maxMin"/>
        </c:scaling>
        <c:axPos val="b"/>
        <c:numFmt formatCode="General" sourceLinked="1"/>
        <c:tickLblPos val="nextTo"/>
        <c:crossAx val="127947136"/>
        <c:crosses val="autoZero"/>
        <c:auto val="1"/>
        <c:lblAlgn val="ctr"/>
        <c:lblOffset val="100"/>
      </c:catAx>
      <c:valAx>
        <c:axId val="127947136"/>
        <c:scaling>
          <c:orientation val="minMax"/>
        </c:scaling>
        <c:axPos val="l"/>
        <c:majorGridlines/>
        <c:numFmt formatCode="General" sourceLinked="1"/>
        <c:tickLblPos val="nextTo"/>
        <c:crossAx val="127933056"/>
        <c:crosses val="max"/>
        <c:crossBetween val="between"/>
      </c:valAx>
    </c:plotArea>
    <c:legend>
      <c:legendPos val="l"/>
      <c:layout>
        <c:manualLayout>
          <c:xMode val="edge"/>
          <c:yMode val="edge"/>
          <c:x val="0.34120734908136474"/>
          <c:y val="5.4979585885097708E-2"/>
          <c:w val="0.62540682414698168"/>
          <c:h val="0.11689231554389036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plotArea>
      <c:layout>
        <c:manualLayout>
          <c:layoutTarget val="inner"/>
          <c:xMode val="edge"/>
          <c:yMode val="edge"/>
          <c:x val="0.14264129483814533"/>
          <c:y val="5.1400554097404488E-2"/>
          <c:w val="0.82680314960629919"/>
          <c:h val="0.83588363954505684"/>
        </c:manualLayout>
      </c:layout>
      <c:lineChart>
        <c:grouping val="standard"/>
        <c:ser>
          <c:idx val="0"/>
          <c:order val="0"/>
          <c:tx>
            <c:strRef>
              <c:f>reverse_complement!$AA$454</c:f>
              <c:strCache>
                <c:ptCount val="1"/>
                <c:pt idx="0">
                  <c:v>CCCCCCCC</c:v>
                </c:pt>
              </c:strCache>
            </c:strRef>
          </c:tx>
          <c:marker>
            <c:symbol val="none"/>
          </c:marker>
          <c:cat>
            <c:numRef>
              <c:f>reverse_complement!$N$455:$N$459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reverse_complement!$AA$455:$AA$459</c:f>
              <c:numCache>
                <c:formatCode>General</c:formatCode>
                <c:ptCount val="5"/>
                <c:pt idx="0">
                  <c:v>5.0000000000000016E-5</c:v>
                </c:pt>
                <c:pt idx="1">
                  <c:v>8.000000000000002E-5</c:v>
                </c:pt>
                <c:pt idx="2">
                  <c:v>1.7000000000000004E-4</c:v>
                </c:pt>
                <c:pt idx="3">
                  <c:v>7.000000000000001E-4</c:v>
                </c:pt>
                <c:pt idx="4">
                  <c:v>1.5000000000000002E-3</c:v>
                </c:pt>
              </c:numCache>
            </c:numRef>
          </c:val>
        </c:ser>
        <c:ser>
          <c:idx val="1"/>
          <c:order val="1"/>
          <c:tx>
            <c:strRef>
              <c:f>reverse_complement!$W$454</c:f>
              <c:strCache>
                <c:ptCount val="1"/>
                <c:pt idx="0">
                  <c:v>CCCACCCA</c:v>
                </c:pt>
              </c:strCache>
            </c:strRef>
          </c:tx>
          <c:marker>
            <c:symbol val="none"/>
          </c:marker>
          <c:cat>
            <c:numRef>
              <c:f>reverse_complement!$N$455:$N$459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reverse_complement!$W$455:$W$459</c:f>
              <c:numCache>
                <c:formatCode>General</c:formatCode>
                <c:ptCount val="5"/>
                <c:pt idx="0">
                  <c:v>6.6300000000000012E-5</c:v>
                </c:pt>
                <c:pt idx="1">
                  <c:v>9.7500000000000025E-5</c:v>
                </c:pt>
                <c:pt idx="2">
                  <c:v>2.1300000000000003E-4</c:v>
                </c:pt>
                <c:pt idx="3">
                  <c:v>8.0000000000000015E-4</c:v>
                </c:pt>
                <c:pt idx="4">
                  <c:v>2.3000000000000004E-3</c:v>
                </c:pt>
              </c:numCache>
            </c:numRef>
          </c:val>
        </c:ser>
        <c:ser>
          <c:idx val="2"/>
          <c:order val="2"/>
          <c:tx>
            <c:strRef>
              <c:f>reverse_complement!$S$454</c:f>
              <c:strCache>
                <c:ptCount val="1"/>
                <c:pt idx="0">
                  <c:v>ACGGGGCG</c:v>
                </c:pt>
              </c:strCache>
            </c:strRef>
          </c:tx>
          <c:marker>
            <c:symbol val="none"/>
          </c:marker>
          <c:cat>
            <c:numRef>
              <c:f>reverse_complement!$N$455:$N$459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reverse_complement!$S$455:$S$458</c:f>
              <c:numCache>
                <c:formatCode>General</c:formatCode>
                <c:ptCount val="4"/>
                <c:pt idx="0">
                  <c:v>0</c:v>
                </c:pt>
                <c:pt idx="1">
                  <c:v>1.3499999999999999E-5</c:v>
                </c:pt>
                <c:pt idx="2">
                  <c:v>1.6400000000000002E-5</c:v>
                </c:pt>
                <c:pt idx="3">
                  <c:v>5.0000000000000016E-5</c:v>
                </c:pt>
              </c:numCache>
            </c:numRef>
          </c:val>
        </c:ser>
        <c:ser>
          <c:idx val="3"/>
          <c:order val="3"/>
          <c:tx>
            <c:strRef>
              <c:f>reverse_complement!$O$454</c:f>
              <c:strCache>
                <c:ptCount val="1"/>
                <c:pt idx="0">
                  <c:v>ATCAAAGG</c:v>
                </c:pt>
              </c:strCache>
            </c:strRef>
          </c:tx>
          <c:marker>
            <c:symbol val="none"/>
          </c:marker>
          <c:cat>
            <c:numRef>
              <c:f>reverse_complement!$N$455:$N$459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reverse_complement!$O$455:$O$459</c:f>
              <c:numCache>
                <c:formatCode>General</c:formatCode>
                <c:ptCount val="5"/>
                <c:pt idx="0">
                  <c:v>5.5300000000000021E-6</c:v>
                </c:pt>
                <c:pt idx="1">
                  <c:v>1.2999999999999999E-5</c:v>
                </c:pt>
                <c:pt idx="2">
                  <c:v>2.2400000000000002E-5</c:v>
                </c:pt>
                <c:pt idx="3">
                  <c:v>5.0000000000000016E-5</c:v>
                </c:pt>
                <c:pt idx="4">
                  <c:v>2.5000000000000006E-4</c:v>
                </c:pt>
              </c:numCache>
            </c:numRef>
          </c:val>
        </c:ser>
        <c:marker val="1"/>
        <c:axId val="128076416"/>
        <c:axId val="128082304"/>
      </c:lineChart>
      <c:catAx>
        <c:axId val="128076416"/>
        <c:scaling>
          <c:orientation val="maxMin"/>
        </c:scaling>
        <c:axPos val="b"/>
        <c:numFmt formatCode="General" sourceLinked="1"/>
        <c:tickLblPos val="nextTo"/>
        <c:crossAx val="128082304"/>
        <c:crosses val="autoZero"/>
        <c:auto val="1"/>
        <c:lblAlgn val="ctr"/>
        <c:lblOffset val="100"/>
      </c:catAx>
      <c:valAx>
        <c:axId val="128082304"/>
        <c:scaling>
          <c:orientation val="minMax"/>
        </c:scaling>
        <c:axPos val="l"/>
        <c:majorGridlines/>
        <c:numFmt formatCode="General" sourceLinked="1"/>
        <c:tickLblPos val="nextTo"/>
        <c:crossAx val="128076416"/>
        <c:crosses val="max"/>
        <c:crossBetween val="between"/>
      </c:valAx>
    </c:plotArea>
    <c:legend>
      <c:legendPos val="l"/>
      <c:layout>
        <c:manualLayout>
          <c:xMode val="edge"/>
          <c:yMode val="edge"/>
          <c:x val="0.7527777777777781"/>
          <c:y val="5.4787839020122533E-2"/>
          <c:w val="0.21665288713910769"/>
          <c:h val="0.33486876640419982"/>
        </c:manualLayout>
      </c:layout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7290-7E33-42CC-85FB-8CD9CB48B5C0}" type="datetimeFigureOut">
              <a:rPr lang="he-IL" smtClean="0"/>
              <a:pPr/>
              <a:t>כ"ט/אייר/תשע"ג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F40D-FF4E-47E7-BECC-F0034D4EEE0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80600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7290-7E33-42CC-85FB-8CD9CB48B5C0}" type="datetimeFigureOut">
              <a:rPr lang="he-IL" smtClean="0"/>
              <a:pPr/>
              <a:t>כ"ט/אייר/תשע"ג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F40D-FF4E-47E7-BECC-F0034D4EEE0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1515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7290-7E33-42CC-85FB-8CD9CB48B5C0}" type="datetimeFigureOut">
              <a:rPr lang="he-IL" smtClean="0"/>
              <a:pPr/>
              <a:t>כ"ט/אייר/תשע"ג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F40D-FF4E-47E7-BECC-F0034D4EEE0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71272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7290-7E33-42CC-85FB-8CD9CB48B5C0}" type="datetimeFigureOut">
              <a:rPr lang="he-IL" smtClean="0"/>
              <a:pPr/>
              <a:t>כ"ט/אייר/תשע"ג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F40D-FF4E-47E7-BECC-F0034D4EEE0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10405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7290-7E33-42CC-85FB-8CD9CB48B5C0}" type="datetimeFigureOut">
              <a:rPr lang="he-IL" smtClean="0"/>
              <a:pPr/>
              <a:t>כ"ט/אייר/תשע"ג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F40D-FF4E-47E7-BECC-F0034D4EEE0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96940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7290-7E33-42CC-85FB-8CD9CB48B5C0}" type="datetimeFigureOut">
              <a:rPr lang="he-IL" smtClean="0"/>
              <a:pPr/>
              <a:t>כ"ט/אייר/תשע"ג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F40D-FF4E-47E7-BECC-F0034D4EEE0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90060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7290-7E33-42CC-85FB-8CD9CB48B5C0}" type="datetimeFigureOut">
              <a:rPr lang="he-IL" smtClean="0"/>
              <a:pPr/>
              <a:t>כ"ט/אייר/תשע"ג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F40D-FF4E-47E7-BECC-F0034D4EEE0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09279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7290-7E33-42CC-85FB-8CD9CB48B5C0}" type="datetimeFigureOut">
              <a:rPr lang="he-IL" smtClean="0"/>
              <a:pPr/>
              <a:t>כ"ט/אייר/תשע"ג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F40D-FF4E-47E7-BECC-F0034D4EEE0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03304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7290-7E33-42CC-85FB-8CD9CB48B5C0}" type="datetimeFigureOut">
              <a:rPr lang="he-IL" smtClean="0"/>
              <a:pPr/>
              <a:t>כ"ט/אייר/תשע"ג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F40D-FF4E-47E7-BECC-F0034D4EEE0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09850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7290-7E33-42CC-85FB-8CD9CB48B5C0}" type="datetimeFigureOut">
              <a:rPr lang="he-IL" smtClean="0"/>
              <a:pPr/>
              <a:t>כ"ט/אייר/תשע"ג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F40D-FF4E-47E7-BECC-F0034D4EEE0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37922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7290-7E33-42CC-85FB-8CD9CB48B5C0}" type="datetimeFigureOut">
              <a:rPr lang="he-IL" smtClean="0"/>
              <a:pPr/>
              <a:t>כ"ט/אייר/תשע"ג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F40D-FF4E-47E7-BECC-F0034D4EEE0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97892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87290-7E33-42CC-85FB-8CD9CB48B5C0}" type="datetimeFigureOut">
              <a:rPr lang="he-IL" smtClean="0"/>
              <a:pPr/>
              <a:t>כ"ט/אייר/תשע"ג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F40D-FF4E-47E7-BECC-F0034D4EEE0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9157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Autofit/>
          </a:bodyPr>
          <a:lstStyle/>
          <a:p>
            <a:pPr rtl="0"/>
            <a:r>
              <a:rPr lang="en-US" sz="8000" dirty="0"/>
              <a:t>Inferring </a:t>
            </a:r>
            <a:r>
              <a:rPr lang="en-US" sz="8000" dirty="0" smtClean="0"/>
              <a:t>Binding </a:t>
            </a:r>
            <a:r>
              <a:rPr lang="en-US" sz="8000" dirty="0"/>
              <a:t>S</a:t>
            </a:r>
            <a:r>
              <a:rPr lang="en-US" sz="8000" dirty="0" smtClean="0"/>
              <a:t>ite Motifs </a:t>
            </a:r>
            <a:r>
              <a:rPr lang="en-US" sz="8000" dirty="0"/>
              <a:t>from HT-SELEX </a:t>
            </a:r>
            <a:r>
              <a:rPr lang="en-US" sz="8000" dirty="0" smtClean="0"/>
              <a:t>Data</a:t>
            </a:r>
            <a:endParaRPr lang="he-IL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105400"/>
            <a:ext cx="6400800" cy="1752600"/>
          </a:xfrm>
        </p:spPr>
        <p:txBody>
          <a:bodyPr/>
          <a:lstStyle/>
          <a:p>
            <a:r>
              <a:rPr lang="en-US" dirty="0" smtClean="0"/>
              <a:t>ACGT group meeting 8/5/13</a:t>
            </a:r>
          </a:p>
          <a:p>
            <a:r>
              <a:rPr lang="en-US" dirty="0" err="1" smtClean="0"/>
              <a:t>Yaron</a:t>
            </a:r>
            <a:r>
              <a:rPr lang="en-US" dirty="0" smtClean="0"/>
              <a:t> Orenstein</a:t>
            </a:r>
          </a:p>
        </p:txBody>
      </p:sp>
    </p:spTree>
    <p:extLst>
      <p:ext uri="{BB962C8B-B14F-4D97-AF65-F5344CB8AC3E}">
        <p14:creationId xmlns:p14="http://schemas.microsoft.com/office/powerpoint/2010/main" xmlns="" val="9270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Output: Sequence File per Cycle</a:t>
            </a:r>
            <a:endParaRPr lang="he-IL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72" y="1268760"/>
            <a:ext cx="2132067" cy="479715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2132067" cy="479715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412776"/>
            <a:ext cx="2132067" cy="479715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00808"/>
            <a:ext cx="2132067" cy="479715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340768"/>
            <a:ext cx="2132067" cy="479715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11560" y="6021288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Cycle 0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1979712" y="6488668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Cycle 1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3779912" y="6237312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Cycle 2</a:t>
            </a:r>
            <a:endParaRPr lang="he-IL" dirty="0"/>
          </a:p>
        </p:txBody>
      </p:sp>
      <p:sp>
        <p:nvSpPr>
          <p:cNvPr id="15" name="TextBox 14"/>
          <p:cNvSpPr txBox="1"/>
          <p:nvPr/>
        </p:nvSpPr>
        <p:spPr>
          <a:xfrm>
            <a:off x="5292080" y="6488668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Cycle 3</a:t>
            </a:r>
            <a:endParaRPr lang="he-IL" dirty="0"/>
          </a:p>
        </p:txBody>
      </p:sp>
      <p:sp>
        <p:nvSpPr>
          <p:cNvPr id="16" name="TextBox 15"/>
          <p:cNvSpPr txBox="1"/>
          <p:nvPr/>
        </p:nvSpPr>
        <p:spPr>
          <a:xfrm>
            <a:off x="7164288" y="6165304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Cycle 4</a:t>
            </a:r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2123728" y="3284984"/>
            <a:ext cx="4968552" cy="369332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1"/>
            </a:solidFill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Around 200,000 sequences per file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err="1" smtClean="0"/>
              <a:t>Bioinformatic</a:t>
            </a:r>
            <a:r>
              <a:rPr lang="en-US" dirty="0" smtClean="0"/>
              <a:t> Quality Control (1/3)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For 5-11 - identify the most enriched k-mer.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Plot the incidence of all k-</a:t>
            </a:r>
            <a:r>
              <a:rPr lang="en-US" dirty="0" err="1" smtClean="0"/>
              <a:t>mers</a:t>
            </a:r>
            <a:r>
              <a:rPr lang="en-US" dirty="0" smtClean="0"/>
              <a:t> as a function of the hamming distance.</a:t>
            </a: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351"/>
            <a:ext cx="8280920" cy="350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46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pPr rtl="0"/>
            <a:r>
              <a:rPr lang="en-US" dirty="0" err="1" smtClean="0"/>
              <a:t>Bioinformatic</a:t>
            </a:r>
            <a:r>
              <a:rPr lang="en-US" dirty="0" smtClean="0"/>
              <a:t> Quality Control (2/3)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67333"/>
            <a:ext cx="8229600" cy="4525963"/>
          </a:xfrm>
        </p:spPr>
        <p:txBody>
          <a:bodyPr/>
          <a:lstStyle/>
          <a:p>
            <a:pPr algn="l" rtl="0"/>
            <a:r>
              <a:rPr lang="en-US" dirty="0" smtClean="0"/>
              <a:t>Frequency of the top k-mer at each position.</a:t>
            </a:r>
          </a:p>
          <a:p>
            <a:pPr algn="l" rtl="0"/>
            <a:r>
              <a:rPr lang="en-US" dirty="0" smtClean="0"/>
              <a:t>Forward (light blue), reverse (yellow),          both (blue), control (red).</a:t>
            </a:r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970" y="3501009"/>
            <a:ext cx="9001030" cy="332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445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err="1" smtClean="0"/>
              <a:t>Bioinformatic</a:t>
            </a:r>
            <a:r>
              <a:rPr lang="en-US" dirty="0" smtClean="0"/>
              <a:t> Quality Control (3/3)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Enrichment of random and top k-</a:t>
            </a:r>
            <a:r>
              <a:rPr lang="en-US" dirty="0" err="1" smtClean="0"/>
              <a:t>mers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Right figure is probably due to contamination from an adjacent plate.</a:t>
            </a:r>
            <a:endParaRPr lang="he-I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33" y="3376157"/>
            <a:ext cx="8905455" cy="347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49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Generation of Binding Models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 marL="514350" indent="-514350" algn="l" rtl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Generate 5-12-long PWMs using k-mers W, for which d</a:t>
            </a:r>
            <a:r>
              <a:rPr lang="en-US" baseline="-25000" dirty="0" smtClean="0"/>
              <a:t>H</a:t>
            </a:r>
            <a:r>
              <a:rPr lang="en-US" dirty="0" smtClean="0"/>
              <a:t>(S, W) ≤ 1, where S is the consensus.</a:t>
            </a:r>
          </a:p>
          <a:p>
            <a:pPr marL="514350" indent="-514350" algn="l" rtl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Correct for non-specific carryover.</a:t>
            </a:r>
          </a:p>
          <a:p>
            <a:pPr marL="514350" indent="-514350" algn="l" rtl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Select PWM that was derived from at least 500 sequences (preferably, more than 3000), with highest information content. </a:t>
            </a:r>
          </a:p>
          <a:p>
            <a:pPr marL="514350" indent="-514350" algn="l" rtl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Use earliest possible cycle (to avoid distortion caused by exponential enrichment).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0385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Correction for Non-Specific Carryover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/>
              <a:t>f</a:t>
            </a:r>
            <a:r>
              <a:rPr lang="en-US" sz="2800" baseline="-25000" dirty="0" smtClean="0"/>
              <a:t>k</a:t>
            </a:r>
            <a:r>
              <a:rPr lang="en-US" sz="2800" dirty="0" smtClean="0"/>
              <a:t> = fraction of non-specific sequences in cycle k.</a:t>
            </a:r>
          </a:p>
          <a:p>
            <a:pPr marL="0" indent="0" algn="l" rtl="0">
              <a:buNone/>
            </a:pPr>
            <a:r>
              <a:rPr lang="en-US" sz="2800" dirty="0" smtClean="0"/>
              <a:t>			</a:t>
            </a:r>
            <a:r>
              <a:rPr lang="en-US" sz="2800" dirty="0"/>
              <a:t>	</a:t>
            </a:r>
            <a:r>
              <a:rPr lang="en-US" sz="2800" dirty="0" smtClean="0"/>
              <a:t>f</a:t>
            </a:r>
            <a:r>
              <a:rPr lang="en-US" sz="2800" baseline="-25000" dirty="0" smtClean="0"/>
              <a:t>k+1</a:t>
            </a:r>
            <a:r>
              <a:rPr lang="en-US" sz="2800" dirty="0" smtClean="0"/>
              <a:t> = </a:t>
            </a:r>
            <a:r>
              <a:rPr lang="el-GR" sz="2800" dirty="0" smtClean="0"/>
              <a:t>λ</a:t>
            </a:r>
            <a:r>
              <a:rPr lang="en-US" sz="2800" dirty="0" smtClean="0"/>
              <a:t> f</a:t>
            </a:r>
            <a:r>
              <a:rPr lang="en-US" sz="2800" baseline="-25000" dirty="0" smtClean="0"/>
              <a:t>k</a:t>
            </a:r>
          </a:p>
          <a:p>
            <a:pPr marL="0" indent="0" algn="l" rtl="0">
              <a:buNone/>
            </a:pPr>
            <a:r>
              <a:rPr lang="en-US" sz="2800" dirty="0" smtClean="0"/>
              <a:t>f</a:t>
            </a:r>
            <a:r>
              <a:rPr lang="en-US" sz="2800" baseline="-25000" dirty="0" smtClean="0"/>
              <a:t>k</a:t>
            </a:r>
            <a:r>
              <a:rPr lang="en-US" sz="2800" dirty="0" smtClean="0"/>
              <a:t> estimated by the sum of the number of occurrences of all 8-mers that rank between 25% to 75% in relative abundance divided by the number of sequences N</a:t>
            </a:r>
            <a:r>
              <a:rPr lang="en-US" sz="2800" baseline="-25000" dirty="0" smtClean="0"/>
              <a:t>k</a:t>
            </a:r>
            <a:r>
              <a:rPr lang="en-US" sz="2800" dirty="0" smtClean="0"/>
              <a:t>.</a:t>
            </a:r>
          </a:p>
          <a:p>
            <a:pPr marL="0" indent="0" algn="l" rtl="0">
              <a:buNone/>
            </a:pPr>
            <a:endParaRPr lang="en-US" sz="2800" dirty="0" smtClean="0"/>
          </a:p>
          <a:p>
            <a:pPr marL="0" indent="0" algn="l" rtl="0">
              <a:buNone/>
            </a:pPr>
            <a:r>
              <a:rPr lang="en-US" sz="2800" dirty="0" smtClean="0"/>
              <a:t>Then, for the count matrices M</a:t>
            </a:r>
            <a:r>
              <a:rPr lang="en-US" sz="2800" baseline="-25000" dirty="0" smtClean="0"/>
              <a:t>k+1</a:t>
            </a:r>
            <a:r>
              <a:rPr lang="en-US" sz="2800" dirty="0" smtClean="0"/>
              <a:t> and M</a:t>
            </a:r>
            <a:r>
              <a:rPr lang="en-US" sz="2800" baseline="-25000" dirty="0" smtClean="0"/>
              <a:t>k </a:t>
            </a:r>
            <a:r>
              <a:rPr lang="en-US" sz="2800" dirty="0" smtClean="0"/>
              <a:t>generated using the same consensus:</a:t>
            </a:r>
          </a:p>
          <a:p>
            <a:pPr marL="0" indent="0" algn="l" rtl="0">
              <a:buNone/>
            </a:pPr>
            <a:r>
              <a:rPr lang="en-US" sz="2800" dirty="0" smtClean="0"/>
              <a:t>		M</a:t>
            </a:r>
            <a:r>
              <a:rPr lang="en-US" sz="2800" baseline="-25000" dirty="0" smtClean="0"/>
              <a:t>corrected</a:t>
            </a:r>
            <a:r>
              <a:rPr lang="en-US" sz="2800" dirty="0" smtClean="0"/>
              <a:t> = M</a:t>
            </a:r>
            <a:r>
              <a:rPr lang="en-US" sz="2800" baseline="-25000" dirty="0" smtClean="0"/>
              <a:t>k+1</a:t>
            </a:r>
            <a:r>
              <a:rPr lang="en-US" sz="2800" dirty="0" smtClean="0"/>
              <a:t> – (</a:t>
            </a:r>
            <a:r>
              <a:rPr lang="el-GR" sz="2800" dirty="0" smtClean="0"/>
              <a:t>λ</a:t>
            </a:r>
            <a:r>
              <a:rPr lang="en-US" sz="2800" dirty="0" smtClean="0"/>
              <a:t> N</a:t>
            </a:r>
            <a:r>
              <a:rPr lang="en-US" sz="2800" baseline="-25000" dirty="0" smtClean="0"/>
              <a:t>k+1</a:t>
            </a:r>
            <a:r>
              <a:rPr lang="en-US" sz="2800" dirty="0" smtClean="0"/>
              <a:t>/N</a:t>
            </a:r>
            <a:r>
              <a:rPr lang="en-US" sz="2800" baseline="-25000" dirty="0" smtClean="0"/>
              <a:t>k</a:t>
            </a:r>
            <a:r>
              <a:rPr lang="en-US" sz="2800" dirty="0" smtClean="0"/>
              <a:t>) M</a:t>
            </a:r>
            <a:r>
              <a:rPr lang="en-US" sz="2800" baseline="-25000" dirty="0" smtClean="0"/>
              <a:t>k</a:t>
            </a:r>
          </a:p>
          <a:p>
            <a:pPr marL="0" indent="0" algn="l" rtl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1208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SELEX-</a:t>
            </a:r>
            <a:r>
              <a:rPr lang="en-US" dirty="0" err="1" smtClean="0"/>
              <a:t>seq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 competing technology published in:</a:t>
            </a:r>
          </a:p>
          <a:p>
            <a:pPr marL="457200" lvl="1" indent="0" algn="l" rtl="0">
              <a:buNone/>
            </a:pPr>
            <a:r>
              <a:rPr lang="en-US" sz="1800" dirty="0" smtClean="0"/>
              <a:t>Slattery, M., Riley, T., Liu, P., Abe, N., Gomez-Alcala, P., </a:t>
            </a:r>
            <a:r>
              <a:rPr lang="en-US" sz="1800" dirty="0" err="1" smtClean="0"/>
              <a:t>Dror</a:t>
            </a:r>
            <a:r>
              <a:rPr lang="en-US" sz="1800" dirty="0" smtClean="0"/>
              <a:t>, I., Zhou, T., </a:t>
            </a:r>
            <a:r>
              <a:rPr lang="en-US" sz="1800" dirty="0" err="1" smtClean="0"/>
              <a:t>Rohs</a:t>
            </a:r>
            <a:r>
              <a:rPr lang="en-US" sz="1800" dirty="0" smtClean="0"/>
              <a:t>, R., </a:t>
            </a:r>
            <a:r>
              <a:rPr lang="en-US" sz="1800" dirty="0" err="1" smtClean="0"/>
              <a:t>Honig</a:t>
            </a:r>
            <a:r>
              <a:rPr lang="en-US" sz="1800" dirty="0" smtClean="0"/>
              <a:t>, B., </a:t>
            </a:r>
            <a:r>
              <a:rPr lang="en-US" sz="1800" b="1" dirty="0" err="1" smtClean="0"/>
              <a:t>Bussemaker</a:t>
            </a:r>
            <a:r>
              <a:rPr lang="en-US" sz="1800" b="1" dirty="0" smtClean="0"/>
              <a:t>, H.J.</a:t>
            </a:r>
            <a:r>
              <a:rPr lang="en-US" sz="1800" dirty="0" smtClean="0"/>
              <a:t>, and </a:t>
            </a:r>
            <a:r>
              <a:rPr lang="en-US" sz="1800" b="1" dirty="0" smtClean="0"/>
              <a:t>Mann, R.S.</a:t>
            </a:r>
            <a:r>
              <a:rPr lang="en-US" sz="1800" dirty="0" smtClean="0"/>
              <a:t> </a:t>
            </a:r>
          </a:p>
          <a:p>
            <a:pPr marL="457200" lvl="1" indent="0" algn="l" rtl="0">
              <a:buNone/>
            </a:pPr>
            <a:r>
              <a:rPr lang="en-US" sz="2400" b="1" dirty="0" smtClean="0"/>
              <a:t>Cofactor Binding Evokes Latent Differences in DNA Binding Specificity between </a:t>
            </a:r>
            <a:r>
              <a:rPr lang="en-US" sz="2400" b="1" dirty="0" err="1" smtClean="0"/>
              <a:t>Hox</a:t>
            </a:r>
            <a:r>
              <a:rPr lang="en-US" sz="2400" b="1" dirty="0" smtClean="0"/>
              <a:t> Proteins</a:t>
            </a:r>
            <a:endParaRPr lang="en-US" sz="1800" dirty="0" smtClean="0"/>
          </a:p>
          <a:p>
            <a:pPr marL="457200" lvl="1" indent="0" algn="l" rtl="0">
              <a:buNone/>
            </a:pPr>
            <a:r>
              <a:rPr lang="en-US" sz="1800" i="1" dirty="0" smtClean="0"/>
              <a:t>Cell</a:t>
            </a:r>
            <a:r>
              <a:rPr lang="en-US" sz="1800" dirty="0" smtClean="0"/>
              <a:t> 147:1220-1221, 2011.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err="1" smtClean="0"/>
              <a:t>Bussemaker</a:t>
            </a:r>
            <a:r>
              <a:rPr lang="en-US" dirty="0" smtClean="0"/>
              <a:t> lab, Columbia University</a:t>
            </a:r>
          </a:p>
          <a:p>
            <a:pPr marL="0" indent="0" algn="l" rtl="0">
              <a:buNone/>
            </a:pPr>
            <a:r>
              <a:rPr lang="en-US" dirty="0" smtClean="0"/>
              <a:t>Mann lab, Columbia University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23873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SELEX-</a:t>
            </a:r>
            <a:r>
              <a:rPr lang="en-US" dirty="0" err="1" smtClean="0"/>
              <a:t>seq</a:t>
            </a:r>
            <a:r>
              <a:rPr lang="en-US" dirty="0" smtClean="0"/>
              <a:t> Technology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Initial library is 16bp random </a:t>
            </a:r>
            <a:r>
              <a:rPr lang="en-US" sz="2400" dirty="0" err="1" smtClean="0"/>
              <a:t>oligos</a:t>
            </a:r>
            <a:r>
              <a:rPr lang="en-US" sz="2400" dirty="0" smtClean="0"/>
              <a:t>.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Filtering by electrophoretic mobility shift assays.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At least three rounds for </a:t>
            </a:r>
            <a:r>
              <a:rPr lang="en-US" sz="2400" dirty="0" err="1" smtClean="0"/>
              <a:t>Exd-Hox</a:t>
            </a:r>
            <a:r>
              <a:rPr lang="en-US" sz="2400" dirty="0" smtClean="0"/>
              <a:t> complex.</a:t>
            </a:r>
            <a:endParaRPr lang="he-IL" sz="2400" dirty="0"/>
          </a:p>
        </p:txBody>
      </p:sp>
      <p:sp>
        <p:nvSpPr>
          <p:cNvPr id="4" name="AutoShape 2" descr="Full-size image (80 K)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1705"/>
            <a:ext cx="4392488" cy="539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428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Computational Inference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Based on first rounds to avoid over-selection.</a:t>
            </a:r>
          </a:p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R0 modeled using a 5</a:t>
            </a:r>
            <a:r>
              <a:rPr lang="en-US" baseline="30000" dirty="0" smtClean="0"/>
              <a:t>th</a:t>
            </a:r>
            <a:r>
              <a:rPr lang="en-US" dirty="0" smtClean="0"/>
              <a:t>-order Markov model.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87645"/>
            <a:ext cx="7920879" cy="366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9253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Length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9249"/>
            <a:ext cx="8229600" cy="4199582"/>
          </a:xfrm>
        </p:spPr>
        <p:txBody>
          <a:bodyPr/>
          <a:lstStyle/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For each length, calculate the information gain (</a:t>
            </a:r>
            <a:r>
              <a:rPr lang="en-US" sz="2800" dirty="0" err="1" smtClean="0"/>
              <a:t>Kullback-Leibler</a:t>
            </a:r>
            <a:r>
              <a:rPr lang="en-US" sz="2800" dirty="0" smtClean="0"/>
              <a:t> divergence of R2 relative to R0</a:t>
            </a:r>
            <a:r>
              <a:rPr lang="en-US" dirty="0" smtClean="0"/>
              <a:t>).</a:t>
            </a:r>
          </a:p>
          <a:p>
            <a:pPr algn="l" rtl="0"/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63205"/>
            <a:ext cx="64008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702" y="4106788"/>
            <a:ext cx="31623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2566" y="4830955"/>
            <a:ext cx="576408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i="1" dirty="0" smtClean="0"/>
              <a:t>S</a:t>
            </a:r>
            <a:r>
              <a:rPr lang="en-US" sz="2000" i="1" baseline="-25000" dirty="0" smtClean="0"/>
              <a:t>100</a:t>
            </a:r>
            <a:r>
              <a:rPr lang="en-US" sz="2000" dirty="0" smtClean="0"/>
              <a:t> = all k-</a:t>
            </a:r>
            <a:r>
              <a:rPr lang="en-US" sz="2000" dirty="0" err="1" smtClean="0"/>
              <a:t>mers</a:t>
            </a:r>
            <a:r>
              <a:rPr lang="en-US" sz="2000" dirty="0" smtClean="0"/>
              <a:t> that appear at least 100 times in R2 </a:t>
            </a:r>
          </a:p>
          <a:p>
            <a:pPr algn="l" rtl="0"/>
            <a:r>
              <a:rPr lang="en-US" sz="2000" dirty="0" smtClean="0"/>
              <a:t>(the rest are treated as a </a:t>
            </a:r>
            <a:r>
              <a:rPr lang="en-US" sz="2000" dirty="0" err="1" smtClean="0"/>
              <a:t>signle</a:t>
            </a:r>
            <a:r>
              <a:rPr lang="en-US" sz="2000" dirty="0" smtClean="0"/>
              <a:t> category)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i="1" dirty="0" smtClean="0"/>
              <a:t>P</a:t>
            </a:r>
            <a:r>
              <a:rPr lang="en-US" sz="2000" i="1" baseline="-25000" dirty="0" smtClean="0"/>
              <a:t>i</a:t>
            </a:r>
            <a:r>
              <a:rPr lang="en-US" sz="2000" i="1" dirty="0" smtClean="0"/>
              <a:t>(w)</a:t>
            </a:r>
            <a:r>
              <a:rPr lang="en-US" sz="2000" dirty="0" smtClean="0"/>
              <a:t> = frequency of k-</a:t>
            </a:r>
            <a:r>
              <a:rPr lang="en-US" sz="2000" dirty="0" err="1" smtClean="0"/>
              <a:t>mer</a:t>
            </a:r>
            <a:r>
              <a:rPr lang="en-US" sz="2000" dirty="0" smtClean="0"/>
              <a:t> </a:t>
            </a:r>
            <a:r>
              <a:rPr lang="en-US" sz="2000" i="1" dirty="0" smtClean="0"/>
              <a:t>w</a:t>
            </a:r>
            <a:r>
              <a:rPr lang="en-US" sz="2000" dirty="0" smtClean="0"/>
              <a:t> at cycle </a:t>
            </a:r>
            <a:r>
              <a:rPr lang="en-US" sz="2000" i="1" dirty="0" err="1" smtClean="0"/>
              <a:t>i</a:t>
            </a:r>
            <a:endParaRPr lang="he-IL" sz="2000" i="1" dirty="0"/>
          </a:p>
        </p:txBody>
      </p:sp>
    </p:spTree>
    <p:extLst>
      <p:ext uri="{BB962C8B-B14F-4D97-AF65-F5344CB8AC3E}">
        <p14:creationId xmlns:p14="http://schemas.microsoft.com/office/powerpoint/2010/main" xmlns="" val="19055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Layout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Background</a:t>
            </a:r>
          </a:p>
          <a:p>
            <a:pPr lvl="1" algn="l" rtl="0"/>
            <a:r>
              <a:rPr lang="en-US" dirty="0" smtClean="0"/>
              <a:t>Previous work on HT-SELEX technology.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Our analysis</a:t>
            </a:r>
          </a:p>
          <a:p>
            <a:pPr lvl="1" algn="l" rtl="0"/>
            <a:r>
              <a:rPr lang="en-US" dirty="0" smtClean="0"/>
              <a:t>Our analysis of the new HT-SELEX data.</a:t>
            </a:r>
          </a:p>
          <a:p>
            <a:pPr lvl="1" algn="l" rtl="0"/>
            <a:endParaRPr lang="en-US" dirty="0" smtClean="0"/>
          </a:p>
          <a:p>
            <a:pPr algn="l" rtl="0"/>
            <a:r>
              <a:rPr lang="en-US" dirty="0" smtClean="0"/>
              <a:t>Summary</a:t>
            </a:r>
          </a:p>
          <a:p>
            <a:pPr lvl="1" algn="l" rtl="0"/>
            <a:r>
              <a:rPr lang="en-US" dirty="0" smtClean="0"/>
              <a:t>Including future plans.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Affinity Estimates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Used a LOESS-based regression to build a sequence-to-affinity table (</a:t>
            </a:r>
            <a:r>
              <a:rPr lang="en-US" sz="2800" dirty="0"/>
              <a:t>combines higher accuracy of R1 and higher precision of R2</a:t>
            </a:r>
            <a:r>
              <a:rPr lang="en-US" dirty="0"/>
              <a:t>).</a:t>
            </a:r>
            <a:endParaRPr lang="he-IL" dirty="0"/>
          </a:p>
          <a:p>
            <a:pPr algn="l" rtl="0"/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3501008"/>
            <a:ext cx="2483768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The affinities computed as (</a:t>
            </a:r>
            <a:r>
              <a:rPr lang="en-US" sz="2400" dirty="0" err="1" smtClean="0"/>
              <a:t>Rn</a:t>
            </a:r>
            <a:r>
              <a:rPr lang="en-US" sz="2400" dirty="0" smtClean="0"/>
              <a:t>/R0)</a:t>
            </a:r>
            <a:r>
              <a:rPr lang="en-US" sz="2400" baseline="30000" dirty="0" smtClean="0"/>
              <a:t>1/n</a:t>
            </a:r>
            <a:r>
              <a:rPr lang="en-US" sz="2400" dirty="0" smtClean="0"/>
              <a:t> are corrected for any non-linear bias after LOESS regression on R1/R0.</a:t>
            </a:r>
            <a:endParaRPr lang="he-IL" sz="2400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429000"/>
            <a:ext cx="6591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310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Affinity Table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44745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 smtClean="0"/>
              <a:t>R1 count is divided by that of the highest-affinity motif.</a:t>
            </a:r>
          </a:p>
          <a:p>
            <a:pPr marL="0" indent="0" algn="l" rtl="0">
              <a:buNone/>
            </a:pPr>
            <a:r>
              <a:rPr lang="en-US" sz="2800" dirty="0" smtClean="0"/>
              <a:t>R2 count is the square root of the ratio R2/R0.</a:t>
            </a:r>
            <a:endParaRPr lang="he-IL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9144000" cy="358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376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The New Data Sets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Published in:</a:t>
            </a:r>
          </a:p>
          <a:p>
            <a:pPr marL="0" indent="0" algn="l" rtl="0">
              <a:buNone/>
            </a:pPr>
            <a:r>
              <a:rPr lang="en-US" sz="1800" dirty="0" err="1"/>
              <a:t>Jolma</a:t>
            </a:r>
            <a:r>
              <a:rPr lang="en-US" sz="1800" dirty="0"/>
              <a:t>, A., Yan, J., </a:t>
            </a:r>
            <a:r>
              <a:rPr lang="en-US" sz="1800" dirty="0" err="1"/>
              <a:t>Whitington</a:t>
            </a:r>
            <a:r>
              <a:rPr lang="en-US" sz="1800" dirty="0"/>
              <a:t>, T., </a:t>
            </a:r>
            <a:r>
              <a:rPr lang="en-US" sz="1800" dirty="0" err="1"/>
              <a:t>Toivonen</a:t>
            </a:r>
            <a:r>
              <a:rPr lang="en-US" sz="1800" dirty="0"/>
              <a:t>, J., Nitta, K.R., </a:t>
            </a:r>
            <a:r>
              <a:rPr lang="en-US" sz="1800" dirty="0" err="1"/>
              <a:t>Rastas</a:t>
            </a:r>
            <a:r>
              <a:rPr lang="en-US" sz="1800" dirty="0"/>
              <a:t>, P., </a:t>
            </a:r>
            <a:r>
              <a:rPr lang="en-US" sz="1800" dirty="0" err="1"/>
              <a:t>Morgunova</a:t>
            </a:r>
            <a:r>
              <a:rPr lang="en-US" sz="1800" dirty="0"/>
              <a:t>, E., </a:t>
            </a:r>
            <a:r>
              <a:rPr lang="en-US" sz="1800" dirty="0" err="1"/>
              <a:t>Enge</a:t>
            </a:r>
            <a:r>
              <a:rPr lang="en-US" sz="1800" dirty="0"/>
              <a:t>, M., </a:t>
            </a:r>
            <a:r>
              <a:rPr lang="en-US" sz="1800" dirty="0" err="1"/>
              <a:t>Taipale</a:t>
            </a:r>
            <a:r>
              <a:rPr lang="en-US" sz="1800" dirty="0"/>
              <a:t>, M., Wei, G., Palin, K., </a:t>
            </a:r>
            <a:r>
              <a:rPr lang="en-US" sz="1800" dirty="0" err="1"/>
              <a:t>Vaquerizas</a:t>
            </a:r>
            <a:r>
              <a:rPr lang="en-US" sz="1800" dirty="0"/>
              <a:t>, JM., </a:t>
            </a:r>
            <a:r>
              <a:rPr lang="en-US" sz="1800" dirty="0" err="1"/>
              <a:t>Vincentelli</a:t>
            </a:r>
            <a:r>
              <a:rPr lang="en-US" sz="1800" dirty="0"/>
              <a:t>, R., </a:t>
            </a:r>
            <a:r>
              <a:rPr lang="en-US" sz="1800" dirty="0" err="1"/>
              <a:t>Luscombe</a:t>
            </a:r>
            <a:r>
              <a:rPr lang="en-US" sz="1800" dirty="0"/>
              <a:t>, NM., Hughes, TR., </a:t>
            </a:r>
            <a:r>
              <a:rPr lang="en-US" sz="1800" dirty="0" err="1"/>
              <a:t>Lemaire</a:t>
            </a:r>
            <a:r>
              <a:rPr lang="en-US" sz="1800" dirty="0"/>
              <a:t>, P., </a:t>
            </a:r>
            <a:r>
              <a:rPr lang="en-US" sz="1800" dirty="0" err="1"/>
              <a:t>Ukkonen</a:t>
            </a:r>
            <a:r>
              <a:rPr lang="en-US" sz="1800" dirty="0"/>
              <a:t>, E., </a:t>
            </a:r>
            <a:r>
              <a:rPr lang="en-US" sz="1800" dirty="0" err="1"/>
              <a:t>Kivioja</a:t>
            </a:r>
            <a:r>
              <a:rPr lang="en-US" sz="1800" dirty="0"/>
              <a:t>, T. and </a:t>
            </a:r>
            <a:r>
              <a:rPr lang="en-US" sz="1800" b="1" dirty="0" err="1"/>
              <a:t>Taipale</a:t>
            </a:r>
            <a:r>
              <a:rPr lang="en-US" sz="1800" b="1" dirty="0"/>
              <a:t>, J. </a:t>
            </a:r>
            <a:endParaRPr lang="en-US" sz="1800" b="1" dirty="0" smtClean="0"/>
          </a:p>
          <a:p>
            <a:pPr marL="0" indent="0" algn="l" rtl="0">
              <a:buNone/>
            </a:pPr>
            <a:r>
              <a:rPr lang="en-US" sz="2400" b="1" dirty="0" smtClean="0"/>
              <a:t>DNA-Binding </a:t>
            </a:r>
            <a:r>
              <a:rPr lang="en-US" sz="2400" b="1" dirty="0"/>
              <a:t>Specificities of Human Transcription </a:t>
            </a:r>
            <a:r>
              <a:rPr lang="en-US" sz="2400" b="1" dirty="0" smtClean="0"/>
              <a:t>Factors</a:t>
            </a:r>
          </a:p>
          <a:p>
            <a:pPr marL="0" indent="0" algn="l" rtl="0">
              <a:buNone/>
            </a:pPr>
            <a:r>
              <a:rPr lang="en-US" sz="1800" i="1" dirty="0" smtClean="0"/>
              <a:t>Cell</a:t>
            </a:r>
            <a:r>
              <a:rPr lang="en-US" sz="1800" i="1" dirty="0"/>
              <a:t> </a:t>
            </a:r>
            <a:r>
              <a:rPr lang="en-US" sz="1800" dirty="0"/>
              <a:t>152:327-39, 2013</a:t>
            </a:r>
            <a:r>
              <a:rPr lang="en-US" sz="1800" dirty="0" smtClean="0"/>
              <a:t>.</a:t>
            </a:r>
          </a:p>
          <a:p>
            <a:pPr marL="0" indent="0" algn="l" rtl="0">
              <a:buNone/>
            </a:pPr>
            <a:endParaRPr lang="en-US" sz="1800" dirty="0"/>
          </a:p>
          <a:p>
            <a:pPr marL="0" indent="0" algn="l" rtl="0">
              <a:buNone/>
            </a:pPr>
            <a:r>
              <a:rPr lang="en-US" dirty="0" err="1"/>
              <a:t>Taipale</a:t>
            </a:r>
            <a:r>
              <a:rPr lang="en-US" dirty="0"/>
              <a:t> </a:t>
            </a:r>
            <a:r>
              <a:rPr lang="en-US" dirty="0" smtClean="0"/>
              <a:t>lab, University </a:t>
            </a:r>
            <a:r>
              <a:rPr lang="en-US" dirty="0"/>
              <a:t>of </a:t>
            </a:r>
            <a:r>
              <a:rPr lang="en-US" dirty="0" smtClean="0"/>
              <a:t>Helsinki</a:t>
            </a:r>
          </a:p>
          <a:p>
            <a:pPr marL="0" indent="0" algn="l" rtl="0">
              <a:buNone/>
            </a:pPr>
            <a:r>
              <a:rPr lang="en-US" dirty="0" err="1" smtClean="0"/>
              <a:t>Ukkonen</a:t>
            </a:r>
            <a:r>
              <a:rPr lang="en-US" dirty="0" smtClean="0"/>
              <a:t> lab, University of Helsinki</a:t>
            </a:r>
            <a:endParaRPr lang="he-IL" dirty="0"/>
          </a:p>
          <a:p>
            <a:pPr marL="0" indent="0" algn="l" rtl="0">
              <a:buNone/>
            </a:pPr>
            <a:endParaRPr lang="he-IL" sz="1800" dirty="0"/>
          </a:p>
        </p:txBody>
      </p:sp>
    </p:spTree>
    <p:extLst>
      <p:ext uri="{BB962C8B-B14F-4D97-AF65-F5344CB8AC3E}">
        <p14:creationId xmlns:p14="http://schemas.microsoft.com/office/powerpoint/2010/main" xmlns="" val="377611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Genome-Scale TF-DNA-Binding Specificity Assay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4448869"/>
            <a:ext cx="8229600" cy="2409131"/>
          </a:xfrm>
        </p:spPr>
        <p:txBody>
          <a:bodyPr/>
          <a:lstStyle/>
          <a:p>
            <a:pPr algn="l" rtl="0"/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The set contains 411 different TFs. </a:t>
            </a:r>
            <a:endParaRPr lang="he-I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7101274"/>
              </p:ext>
            </p:extLst>
          </p:nvPr>
        </p:nvGraphicFramePr>
        <p:xfrm>
          <a:off x="467544" y="2204864"/>
          <a:ext cx="8208912" cy="232999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79004"/>
                <a:gridCol w="2060476"/>
                <a:gridCol w="2064668"/>
                <a:gridCol w="2204764"/>
              </a:tblGrid>
              <a:tr h="684076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Human full-length TFs</a:t>
                      </a:r>
                      <a:endParaRPr lang="he-IL" sz="24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Mouse DBDs</a:t>
                      </a:r>
                      <a:endParaRPr lang="he-IL" sz="24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Human DBDs</a:t>
                      </a:r>
                      <a:endParaRPr lang="he-IL" sz="24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sz="24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984</a:t>
                      </a:r>
                      <a:endParaRPr lang="he-IL" sz="28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444</a:t>
                      </a:r>
                      <a:endParaRPr lang="he-IL" sz="28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891</a:t>
                      </a:r>
                      <a:endParaRPr lang="he-IL" sz="28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Cloned</a:t>
                      </a:r>
                      <a:endParaRPr lang="he-IL" sz="28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0" dirty="0" smtClean="0"/>
                        <a:t>151</a:t>
                      </a:r>
                      <a:endParaRPr lang="he-IL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0" dirty="0" smtClean="0"/>
                        <a:t>84</a:t>
                      </a:r>
                      <a:endParaRPr lang="he-IL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0" dirty="0" smtClean="0"/>
                        <a:t>303</a:t>
                      </a:r>
                      <a:endParaRPr lang="he-IL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0" dirty="0" smtClean="0"/>
                        <a:t>Robust enrichment in</a:t>
                      </a:r>
                      <a:endParaRPr lang="he-IL" sz="2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462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9600" dirty="0" smtClean="0"/>
              <a:t>OUR ANALYSIS</a:t>
            </a:r>
            <a:endParaRPr lang="he-IL" sz="9600" dirty="0"/>
          </a:p>
        </p:txBody>
      </p:sp>
    </p:spTree>
    <p:extLst>
      <p:ext uri="{BB962C8B-B14F-4D97-AF65-F5344CB8AC3E}">
        <p14:creationId xmlns:p14="http://schemas.microsoft.com/office/powerpoint/2010/main" xmlns="" val="17949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Predicting PBM binding (1/2)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We used the HT-SELEX-derived motifs (published in the Cell paper) to predict bound PBM probes.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Average AUC over 130 profiles.</a:t>
            </a:r>
          </a:p>
          <a:p>
            <a:pPr marL="0" indent="0" algn="l" rtl="0">
              <a:buNone/>
            </a:pPr>
            <a:endParaRPr lang="he-I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18" y="3429000"/>
          <a:ext cx="8712970" cy="897255"/>
        </p:xfrm>
        <a:graphic>
          <a:graphicData uri="http://schemas.openxmlformats.org/drawingml/2006/table">
            <a:tbl>
              <a:tblPr rtl="1">
                <a:tableStyleId>{1E171933-4619-4E11-9A3F-F7608DF75F80}</a:tableStyleId>
              </a:tblPr>
              <a:tblGrid>
                <a:gridCol w="1445754"/>
                <a:gridCol w="1445754"/>
                <a:gridCol w="1445754"/>
                <a:gridCol w="1445754"/>
                <a:gridCol w="1445754"/>
                <a:gridCol w="1484200"/>
              </a:tblGrid>
              <a:tr h="390525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PBM-derived models</a:t>
                      </a:r>
                      <a:endParaRPr lang="he-IL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he-IL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he-IL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he-IL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he-IL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HT-SELEX</a:t>
                      </a:r>
                      <a:endParaRPr lang="he-IL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AmadeusPBM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Seed-and-Wobble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RankMotif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++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BEEML-PBM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RAP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Cell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paper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000" b="1" u="none" strike="noStrike" dirty="0" smtClean="0"/>
                        <a:t>0.877</a:t>
                      </a:r>
                      <a:endParaRPr lang="he-IL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000" b="1" u="none" strike="noStrike" dirty="0" smtClean="0"/>
                        <a:t>0.871</a:t>
                      </a:r>
                      <a:endParaRPr lang="he-IL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000" b="1" u="none" strike="noStrike" dirty="0" smtClean="0"/>
                        <a:t>0.881</a:t>
                      </a:r>
                      <a:endParaRPr lang="he-IL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000" b="1" u="none" strike="noStrike" dirty="0" smtClean="0"/>
                        <a:t>0.898</a:t>
                      </a:r>
                      <a:endParaRPr lang="he-IL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000" b="1" u="none" strike="noStrike" dirty="0" smtClean="0"/>
                        <a:t>0.896</a:t>
                      </a:r>
                      <a:endParaRPr lang="he-IL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000" b="1" u="none" strike="noStrike" dirty="0" smtClean="0"/>
                        <a:t>0.780</a:t>
                      </a:r>
                      <a:endParaRPr lang="he-IL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444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Predicting PBM binding (2/2)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 70 profiles, results are worse by &gt; 0.05.</a:t>
            </a:r>
          </a:p>
          <a:p>
            <a:pPr algn="l" rtl="0"/>
            <a:r>
              <a:rPr lang="en-US" dirty="0" smtClean="0"/>
              <a:t>In 21 profiles, results were slightly better using HT-SELEX.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dirty="0" smtClean="0"/>
              <a:t>Histogram of</a:t>
            </a:r>
          </a:p>
          <a:p>
            <a:pPr algn="l" rtl="0">
              <a:buNone/>
            </a:pPr>
            <a:r>
              <a:rPr lang="en-US" dirty="0" smtClean="0"/>
              <a:t>AUC results:</a:t>
            </a:r>
          </a:p>
          <a:p>
            <a:pPr algn="l" rtl="0"/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996952"/>
            <a:ext cx="40767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Model-independent Comparison (1/2)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We calculated the correlation between the top 100 k-mers.</a:t>
            </a:r>
          </a:p>
          <a:p>
            <a:pPr algn="l" rtl="0"/>
            <a:r>
              <a:rPr lang="en-US" dirty="0" smtClean="0"/>
              <a:t>PBM k-mers scored by average binding intensity, HT-SELEX using different criteria.</a:t>
            </a:r>
          </a:p>
          <a:p>
            <a:pPr algn="l" rtl="0"/>
            <a:r>
              <a:rPr lang="en-US" dirty="0" smtClean="0"/>
              <a:t>Results are average correlation over 237 profiles using 100 top PBM-ranked k-mers.</a:t>
            </a:r>
            <a:endParaRPr lang="he-I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5013176"/>
          <a:ext cx="8640960" cy="1440160"/>
        </p:xfrm>
        <a:graphic>
          <a:graphicData uri="http://schemas.openxmlformats.org/drawingml/2006/table">
            <a:tbl>
              <a:tblPr rtl="1"/>
              <a:tblGrid>
                <a:gridCol w="1728192"/>
                <a:gridCol w="1728192"/>
                <a:gridCol w="1728192"/>
                <a:gridCol w="1728192"/>
                <a:gridCol w="1728192"/>
              </a:tblGrid>
              <a:tr h="96010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cycle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(i+1) / cycle (</a:t>
                      </a:r>
                      <a:r>
                        <a:rPr lang="en-US" sz="2400" b="1" i="0" u="none" strike="noStrike" baseline="0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cycle (</a:t>
                      </a:r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) /</a:t>
                      </a:r>
                    </a:p>
                    <a:p>
                      <a:pPr algn="ctr" rtl="0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cycle (0)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cycle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(4) / cycle (</a:t>
                      </a:r>
                      <a:r>
                        <a:rPr lang="en-US" sz="2400" b="1" i="0" u="none" strike="noStrike" baseline="0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Simple </a:t>
                      </a:r>
                    </a:p>
                    <a:p>
                      <a:pPr algn="ctr" rtl="0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Counts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Squared counts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0.444</a:t>
                      </a:r>
                      <a:endParaRPr lang="he-IL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0.458</a:t>
                      </a:r>
                      <a:endParaRPr lang="he-IL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0.495</a:t>
                      </a:r>
                      <a:endParaRPr lang="he-IL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0.540</a:t>
                      </a:r>
                      <a:endParaRPr lang="he-IL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0.544</a:t>
                      </a:r>
                      <a:endParaRPr lang="he-IL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240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Model-independent Comparison (2/2)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Results show </a:t>
            </a:r>
            <a:r>
              <a:rPr lang="en-US" b="1" dirty="0" smtClean="0"/>
              <a:t>only partial agreement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Histogram of</a:t>
            </a:r>
          </a:p>
          <a:p>
            <a:pPr algn="l" rtl="0">
              <a:buNone/>
            </a:pPr>
            <a:r>
              <a:rPr lang="en-US" dirty="0" smtClean="0"/>
              <a:t>correlation </a:t>
            </a:r>
          </a:p>
          <a:p>
            <a:pPr algn="l" rtl="0">
              <a:buNone/>
            </a:pPr>
            <a:r>
              <a:rPr lang="en-US" dirty="0" smtClean="0"/>
              <a:t>results:</a:t>
            </a:r>
          </a:p>
          <a:p>
            <a:pPr algn="l" rtl="0">
              <a:buNone/>
            </a:pP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333625"/>
            <a:ext cx="49149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Examples of disagreement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E2F2					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						Mybl1</a:t>
            </a:r>
            <a:endParaRPr lang="he-IL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39528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Not Available.  We apologize for the inconvenience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39909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365104"/>
            <a:ext cx="41719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 Not Available.  We apologize for the inconvenience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5825" y="5838825"/>
            <a:ext cx="4448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9600" dirty="0" smtClean="0"/>
              <a:t>BACKGROUND</a:t>
            </a:r>
            <a:endParaRPr lang="he-IL" sz="9600" dirty="0"/>
          </a:p>
        </p:txBody>
      </p:sp>
    </p:spTree>
    <p:extLst>
      <p:ext uri="{BB962C8B-B14F-4D97-AF65-F5344CB8AC3E}">
        <p14:creationId xmlns:p14="http://schemas.microsoft.com/office/powerpoint/2010/main" xmlns="" val="34586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932947"/>
            <a:ext cx="8568953" cy="27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42385"/>
            <a:ext cx="8416310" cy="299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9552" y="0"/>
            <a:ext cx="8229600" cy="7647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Examples from the Cell paper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endParaRPr lang="he-IL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75766"/>
            <a:ext cx="8712968" cy="311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03330"/>
            <a:ext cx="8712968" cy="327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Attempt to Build a Model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/>
              <a:t>Choose the consensus </a:t>
            </a:r>
            <a:r>
              <a:rPr lang="en-US" dirty="0" smtClean="0"/>
              <a:t>k-mer S (using different criteria: count, ratio etc.).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/>
              <a:t>Build the model </a:t>
            </a:r>
            <a:r>
              <a:rPr lang="en-US" dirty="0" smtClean="0"/>
              <a:t>based on the k-mers at hamming distance ≤ 1 from 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2008" y="3861048"/>
          <a:ext cx="4283968" cy="889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76605"/>
                <a:gridCol w="1135847"/>
                <a:gridCol w="1002998"/>
                <a:gridCol w="968518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Corrected 4</a:t>
                      </a:r>
                      <a:endParaRPr lang="he-IL" sz="1400" b="1" kern="1200" dirty="0">
                        <a:solidFill>
                          <a:schemeClr val="accent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Corrected 3</a:t>
                      </a:r>
                      <a:endParaRPr lang="he-IL" sz="1400" b="1" kern="1200" dirty="0">
                        <a:solidFill>
                          <a:schemeClr val="accent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Cycle 4</a:t>
                      </a:r>
                      <a:endParaRPr lang="he-IL" sz="1400" b="1" kern="1200" dirty="0">
                        <a:solidFill>
                          <a:schemeClr val="accent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Cycle 3</a:t>
                      </a:r>
                      <a:endParaRPr lang="he-IL" sz="1400" b="1" kern="1200" dirty="0">
                        <a:solidFill>
                          <a:schemeClr val="accent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0.744</a:t>
                      </a:r>
                      <a:endParaRPr lang="he-I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0.65</a:t>
                      </a:r>
                      <a:endParaRPr lang="he-I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0.745</a:t>
                      </a:r>
                      <a:endParaRPr lang="he-I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0.747</a:t>
                      </a:r>
                      <a:endParaRPr lang="he-I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91472" y="3861048"/>
          <a:ext cx="4645024" cy="889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75770"/>
                <a:gridCol w="1229448"/>
                <a:gridCol w="1089661"/>
                <a:gridCol w="1050145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kern="120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K-mers 4</a:t>
                      </a:r>
                      <a:endParaRPr lang="he-IL" sz="1400" b="1" kern="1200" dirty="0">
                        <a:solidFill>
                          <a:schemeClr val="accent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kern="120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K-mers 3</a:t>
                      </a:r>
                      <a:endParaRPr lang="he-IL" sz="1400" b="1" kern="1200" dirty="0">
                        <a:solidFill>
                          <a:schemeClr val="accent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Corrected matrix 4</a:t>
                      </a:r>
                      <a:endParaRPr lang="he-IL" sz="140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Corrected matrix </a:t>
                      </a:r>
                      <a:r>
                        <a:rPr lang="en-US" sz="1400" baseline="0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he-IL" sz="140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0.744</a:t>
                      </a:r>
                      <a:endParaRPr lang="he-I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0.65</a:t>
                      </a:r>
                      <a:endParaRPr lang="he-I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0.745</a:t>
                      </a:r>
                      <a:endParaRPr lang="he-I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0.747</a:t>
                      </a:r>
                      <a:endParaRPr lang="he-I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725144"/>
            <a:ext cx="65527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Average AUC over 130 PBM profiles.</a:t>
            </a:r>
            <a:endParaRPr lang="he-IL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9552" y="5445224"/>
          <a:ext cx="4283968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17690"/>
                <a:gridCol w="1060160"/>
                <a:gridCol w="995465"/>
                <a:gridCol w="1010653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kern="120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HT-SELEX</a:t>
                      </a:r>
                      <a:endParaRPr lang="he-IL" sz="1400" b="1" kern="1200" dirty="0">
                        <a:solidFill>
                          <a:schemeClr val="accent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kern="120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PBM</a:t>
                      </a:r>
                      <a:endParaRPr lang="he-IL" sz="1400" b="1" kern="1200" dirty="0">
                        <a:solidFill>
                          <a:schemeClr val="accent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kern="120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Cycle 4</a:t>
                      </a:r>
                      <a:endParaRPr lang="he-IL" sz="1400" b="1" kern="1200" dirty="0">
                        <a:solidFill>
                          <a:schemeClr val="accent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kern="120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Cycle 3</a:t>
                      </a:r>
                      <a:endParaRPr lang="he-IL" sz="1400" b="1" kern="1200" dirty="0">
                        <a:solidFill>
                          <a:schemeClr val="accent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0.72</a:t>
                      </a:r>
                      <a:endParaRPr lang="he-I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0.7</a:t>
                      </a:r>
                      <a:endParaRPr lang="he-I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0.698</a:t>
                      </a:r>
                      <a:endParaRPr lang="he-I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0.698</a:t>
                      </a:r>
                      <a:endParaRPr lang="he-I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6165304"/>
            <a:ext cx="65527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Average AUC over 63 ChIP-</a:t>
            </a:r>
            <a:r>
              <a:rPr lang="en-US" dirty="0" err="1" smtClean="0"/>
              <a:t>seq</a:t>
            </a:r>
            <a:r>
              <a:rPr lang="en-US" dirty="0" smtClean="0"/>
              <a:t> experiments (ENCODE).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28228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Determining the Consensus K-mer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In about 20% of the cases, either the count or the ratio criterion fail to find the consensus.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dirty="0" smtClean="0"/>
              <a:t>This could be due to various biases: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 smtClean="0"/>
              <a:t>Initial pool of </a:t>
            </a:r>
            <a:r>
              <a:rPr lang="en-US" dirty="0" err="1" smtClean="0"/>
              <a:t>oligos</a:t>
            </a:r>
            <a:r>
              <a:rPr lang="en-US" dirty="0" smtClean="0"/>
              <a:t> (not uniform).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 smtClean="0"/>
              <a:t>Filtering bound segments by washing.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 smtClean="0"/>
              <a:t>Amplification by PCR .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 smtClean="0"/>
              <a:t>High-throughput sequencing.</a:t>
            </a:r>
            <a:endParaRPr lang="he-IL" dirty="0" smtClean="0"/>
          </a:p>
          <a:p>
            <a:pPr algn="l" rt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An Example for a False Consensus 1</a:t>
            </a:r>
            <a:endParaRPr lang="he-IL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15010" y="4149080"/>
          <a:ext cx="8749476" cy="262699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72164"/>
                <a:gridCol w="972164"/>
                <a:gridCol w="972164"/>
                <a:gridCol w="972164"/>
                <a:gridCol w="972164"/>
                <a:gridCol w="972164"/>
                <a:gridCol w="972164"/>
                <a:gridCol w="972164"/>
                <a:gridCol w="972164"/>
              </a:tblGrid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 smtClean="0"/>
                        <a:t>Cycle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 smtClean="0"/>
                        <a:t>K-mer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 smtClean="0"/>
                        <a:t>Count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 smtClean="0"/>
                        <a:t>K-mer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 smtClean="0"/>
                        <a:t>One Ham Count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 smtClean="0"/>
                        <a:t>K-mer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 smtClean="0"/>
                        <a:t>Ratio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u="none" strike="noStrike" dirty="0"/>
                        <a:t>cycle_0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u="none" strike="noStrike" dirty="0"/>
                        <a:t>AAAAAAAA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u="none" strike="noStrike" dirty="0"/>
                        <a:t>36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u="none" strike="noStrike" dirty="0"/>
                        <a:t>AAAAAAAA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u="none" strike="noStrike" dirty="0"/>
                        <a:t>564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u="none" strike="noStrike"/>
                        <a:t>cycle_1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u="none" strike="noStrike" dirty="0"/>
                        <a:t>CCATCGTA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u="none" strike="noStrike" dirty="0"/>
                        <a:t>29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u="none" strike="noStrike"/>
                        <a:t>AAAAAAAA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u="none" strike="noStrike"/>
                        <a:t>264</a:t>
                      </a:r>
                      <a:endParaRPr lang="he-IL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endParaRPr lang="he-IL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u="none" strike="noStrike"/>
                        <a:t>ATAGCTAT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u="none" strike="noStrike" dirty="0"/>
                        <a:t>61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u="none" strike="noStrike"/>
                        <a:t>cycle_2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u="none" strike="noStrike"/>
                        <a:t>CCCCCCCC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u="none" strike="noStrike"/>
                        <a:t>28</a:t>
                      </a:r>
                      <a:endParaRPr lang="he-IL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u="none" strike="noStrike" dirty="0"/>
                        <a:t>CCCCCCCC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u="none" strike="noStrike"/>
                        <a:t>385</a:t>
                      </a:r>
                      <a:endParaRPr lang="he-IL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endParaRPr lang="he-IL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u="none" strike="noStrike"/>
                        <a:t>AATTCAAT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u="none" strike="noStrike"/>
                        <a:t>91</a:t>
                      </a:r>
                      <a:endParaRPr lang="he-IL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u="none" strike="noStrike"/>
                        <a:t>cycle_3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u="none" strike="noStrike"/>
                        <a:t>AATTAAAT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u="none" strike="noStrike"/>
                        <a:t>199</a:t>
                      </a:r>
                      <a:endParaRPr lang="he-IL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endParaRPr lang="he-IL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u="none" strike="noStrike" dirty="0"/>
                        <a:t>AATTAAAT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u="none" strike="noStrike" dirty="0"/>
                        <a:t>2741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u="none" strike="noStrike"/>
                        <a:t>AATTCAAT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u="none" strike="noStrike"/>
                        <a:t>891</a:t>
                      </a:r>
                      <a:endParaRPr lang="he-IL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u="none" strike="noStrike"/>
                        <a:t>cycle_4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u="none" strike="noStrike"/>
                        <a:t>CCCCCCCC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u="none" strike="noStrike"/>
                        <a:t>659</a:t>
                      </a:r>
                      <a:endParaRPr lang="he-IL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endParaRPr lang="he-IL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u="none" strike="noStrike" dirty="0"/>
                        <a:t>CCCCCCCC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u="none" strike="noStrike"/>
                        <a:t>6042</a:t>
                      </a:r>
                      <a:endParaRPr lang="he-IL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endParaRPr lang="he-I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u="none" strike="noStrike" dirty="0"/>
                        <a:t>AATTCAAT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u="none" strike="noStrike"/>
                        <a:t>531</a:t>
                      </a:r>
                      <a:endParaRPr lang="he-IL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u="none" strike="noStrike"/>
                        <a:t>cycle_5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u="none" strike="noStrike"/>
                        <a:t>CCCCCCCC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u="none" strike="noStrike"/>
                        <a:t>1636</a:t>
                      </a:r>
                      <a:endParaRPr lang="he-IL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endParaRPr lang="he-IL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u="none" strike="noStrike" dirty="0"/>
                        <a:t>CCCCCCCC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u="none" strike="noStrike"/>
                        <a:t>14963</a:t>
                      </a:r>
                      <a:endParaRPr lang="he-IL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endParaRPr lang="he-IL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u="none" strike="noStrike" dirty="0"/>
                        <a:t>AATTCAAT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u="none" strike="noStrike" dirty="0"/>
                        <a:t>2341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340768"/>
            <a:ext cx="91440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/>
              <a:t>TF: Prop1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HT-SELEX seed: TAATYNAATTA</a:t>
            </a:r>
          </a:p>
          <a:p>
            <a:pPr algn="l" rtl="0"/>
            <a:r>
              <a:rPr lang="en-US" sz="2800" dirty="0" smtClean="0"/>
              <a:t>PBM seed: TTAATTAA</a:t>
            </a:r>
          </a:p>
          <a:p>
            <a:pPr algn="l" rtl="0"/>
            <a:r>
              <a:rPr lang="en-US" sz="2800" dirty="0" smtClean="0"/>
              <a:t>Count seed: CCCCCCCC</a:t>
            </a:r>
          </a:p>
          <a:p>
            <a:pPr algn="l" rtl="0"/>
            <a:r>
              <a:rPr lang="en-US" sz="2800" dirty="0" smtClean="0"/>
              <a:t>Ratio seed: AATTCAAT</a:t>
            </a:r>
            <a:endParaRPr lang="he-IL" sz="2800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4495800" y="1124744"/>
          <a:ext cx="4648200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An Example for a False Consensus 2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2800" dirty="0" smtClean="0"/>
              <a:t>TF: FOXJ3</a:t>
            </a:r>
          </a:p>
          <a:p>
            <a:pPr algn="l" rtl="0">
              <a:buNone/>
            </a:pPr>
            <a:r>
              <a:rPr lang="en-US" sz="2800" dirty="0" smtClean="0"/>
              <a:t>HT-SELEX seed: RTAAACAA</a:t>
            </a:r>
          </a:p>
          <a:p>
            <a:pPr algn="l" rtl="0">
              <a:buNone/>
            </a:pPr>
            <a:r>
              <a:rPr lang="en-US" sz="2800" dirty="0" smtClean="0"/>
              <a:t>PBM seed: GTAAACAA</a:t>
            </a:r>
          </a:p>
          <a:p>
            <a:pPr algn="l" rtl="0">
              <a:buNone/>
            </a:pPr>
            <a:r>
              <a:rPr lang="en-US" sz="2800" dirty="0" smtClean="0"/>
              <a:t>Count seed: AAAAAAAA</a:t>
            </a:r>
          </a:p>
          <a:p>
            <a:pPr algn="l" rtl="0">
              <a:buNone/>
            </a:pPr>
            <a:r>
              <a:rPr lang="en-US" sz="2800" dirty="0" smtClean="0"/>
              <a:t>Ratio seed: CCCTCCCC</a:t>
            </a:r>
            <a:endParaRPr lang="he-IL" sz="2800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/>
        </p:nvGraphicFramePr>
        <p:xfrm>
          <a:off x="179512" y="4221088"/>
          <a:ext cx="8749476" cy="237363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72164"/>
                <a:gridCol w="972164"/>
                <a:gridCol w="972164"/>
                <a:gridCol w="972164"/>
                <a:gridCol w="972164"/>
                <a:gridCol w="972164"/>
                <a:gridCol w="972164"/>
                <a:gridCol w="972164"/>
                <a:gridCol w="972164"/>
              </a:tblGrid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 smtClean="0"/>
                        <a:t>Cycle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 smtClean="0"/>
                        <a:t>K-mer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 smtClean="0"/>
                        <a:t>Count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 smtClean="0"/>
                        <a:t>K-mer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 smtClean="0"/>
                        <a:t>One Ham Count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 smtClean="0"/>
                        <a:t>K-mer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 smtClean="0"/>
                        <a:t>Ratio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cycle_0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AAAAAAAA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endParaRPr lang="he-IL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AAAAAAAA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endParaRPr lang="he-IL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endParaRPr lang="he-IL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endParaRPr lang="he-IL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cycle_1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AAAAAAAA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endParaRPr lang="he-IL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AAAAAAAA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endParaRPr lang="he-IL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CTGCGCAG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6.365854</a:t>
                      </a: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cycle_2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AAAAAAAA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endParaRPr lang="he-IL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AAAAAAAA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15822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endParaRPr lang="he-IL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CTGCGCAG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7.341463</a:t>
                      </a: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cycle_3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AAAAAAAA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endParaRPr lang="he-IL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AAAAAAAA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29216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endParaRPr lang="he-IL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CCCTTCCC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11.5364</a:t>
                      </a: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cycle_4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AAAAAAAA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endParaRPr lang="he-IL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AAAAAAAA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16650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endParaRPr lang="he-IL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CCCTCCCC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8.777778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657726" y="1340768"/>
          <a:ext cx="448627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An Example for a False Consensus 3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2800" dirty="0" smtClean="0"/>
              <a:t>TF: TCF7</a:t>
            </a:r>
          </a:p>
          <a:p>
            <a:pPr algn="l" rtl="0">
              <a:buNone/>
            </a:pPr>
            <a:r>
              <a:rPr lang="en-US" sz="2800" dirty="0" smtClean="0"/>
              <a:t>HT-SELEX seed: AAGATCAAAGG</a:t>
            </a:r>
          </a:p>
          <a:p>
            <a:pPr algn="l" rtl="0">
              <a:buNone/>
            </a:pPr>
            <a:r>
              <a:rPr lang="en-US" sz="2800" dirty="0" smtClean="0"/>
              <a:t>PBM seed: AGATCAAAG</a:t>
            </a:r>
          </a:p>
          <a:p>
            <a:pPr algn="l" rtl="0">
              <a:buNone/>
            </a:pPr>
            <a:r>
              <a:rPr lang="en-US" sz="2800" dirty="0" smtClean="0"/>
              <a:t>Count seed: </a:t>
            </a:r>
            <a:r>
              <a:rPr lang="en-US" sz="2800" dirty="0" smtClean="0"/>
              <a:t>CCCACCCA</a:t>
            </a:r>
            <a:endParaRPr lang="en-US" sz="2800" dirty="0" smtClean="0"/>
          </a:p>
          <a:p>
            <a:pPr algn="l" rtl="0">
              <a:buNone/>
            </a:pPr>
            <a:r>
              <a:rPr lang="en-US" sz="2800" dirty="0" smtClean="0"/>
              <a:t>Ratio seed: </a:t>
            </a:r>
            <a:r>
              <a:rPr lang="en-US" sz="2800" dirty="0" smtClean="0"/>
              <a:t>ACGGGGCG</a:t>
            </a:r>
            <a:endParaRPr lang="he-IL" sz="2800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/>
        </p:nvGraphicFramePr>
        <p:xfrm>
          <a:off x="179512" y="4221088"/>
          <a:ext cx="8749476" cy="237363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72164"/>
                <a:gridCol w="972164"/>
                <a:gridCol w="972164"/>
                <a:gridCol w="972164"/>
                <a:gridCol w="972164"/>
                <a:gridCol w="972164"/>
                <a:gridCol w="647736"/>
                <a:gridCol w="1296592"/>
                <a:gridCol w="972164"/>
              </a:tblGrid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 smtClean="0"/>
                        <a:t>Cycle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 smtClean="0"/>
                        <a:t>K-mer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 smtClean="0"/>
                        <a:t>Count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 smtClean="0"/>
                        <a:t>K-mer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 smtClean="0"/>
                        <a:t>One Ham Count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 smtClean="0"/>
                        <a:t>K-mer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 smtClean="0"/>
                        <a:t>Ratio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cycle_0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CCCCCCAA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CCACCCCC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cycle_1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CCCCACCC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CCCCCCCC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AGGTTGTG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1931</a:t>
                      </a: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cycle_2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CCCCACCC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CCCCCCCC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18780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GTAGGGGA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1561</a:t>
                      </a: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cycle_3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CCCCCCCA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CCCCCCCC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63506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CGCCCGCC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4251</a:t>
                      </a: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cycle_4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CCCACCCA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CCCCCCCC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79641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ACGGGGCG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21741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355976" y="11247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An Example for Nucleotide Bias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r>
              <a:rPr lang="en-US" sz="2400" dirty="0" smtClean="0"/>
              <a:t>CG/AT distribution</a:t>
            </a:r>
          </a:p>
          <a:p>
            <a:pPr algn="l" rtl="0">
              <a:buNone/>
            </a:pPr>
            <a:r>
              <a:rPr lang="en-US" sz="2400" dirty="0" smtClean="0"/>
              <a:t>in the first cycle.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r>
              <a:rPr lang="en-US" sz="2400" dirty="0" smtClean="0"/>
              <a:t>CG’s are more </a:t>
            </a:r>
          </a:p>
          <a:p>
            <a:pPr algn="l" rtl="0">
              <a:buNone/>
            </a:pPr>
            <a:r>
              <a:rPr lang="en-US" sz="2400" dirty="0" smtClean="0"/>
              <a:t>common.</a:t>
            </a:r>
            <a:endParaRPr lang="he-IL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0850" y="1340768"/>
            <a:ext cx="61531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9600" dirty="0" smtClean="0"/>
              <a:t>SUMMARY</a:t>
            </a:r>
            <a:endParaRPr lang="he-IL" sz="9600" dirty="0"/>
          </a:p>
        </p:txBody>
      </p:sp>
    </p:spTree>
    <p:extLst>
      <p:ext uri="{BB962C8B-B14F-4D97-AF65-F5344CB8AC3E}">
        <p14:creationId xmlns:p14="http://schemas.microsoft.com/office/powerpoint/2010/main" xmlns="" val="17949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Previous Work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HT-SELEX is a new high-throughput technology to measure TF-DNA binding </a:t>
            </a:r>
            <a:r>
              <a:rPr lang="en-US" i="1" dirty="0" smtClean="0"/>
              <a:t>in vitro 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 recent study published hundreds of HT-SELEX experiments on human TFs.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Previous methods should be put to the test; we are looking for possible improvements.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16958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Biological Introduction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Transcription is regulated mainly by transcription factors (</a:t>
            </a:r>
            <a:r>
              <a:rPr lang="en-US" b="1" dirty="0" smtClean="0">
                <a:solidFill>
                  <a:srgbClr val="990000"/>
                </a:solidFill>
              </a:rPr>
              <a:t>TFs</a:t>
            </a:r>
            <a:r>
              <a:rPr lang="en-US" dirty="0" smtClean="0"/>
              <a:t>) - proteins that bind to DNA subsequences, called binding sites (</a:t>
            </a:r>
            <a:r>
              <a:rPr lang="en-US" b="1" dirty="0" smtClean="0">
                <a:solidFill>
                  <a:srgbClr val="A50021"/>
                </a:solidFill>
              </a:rPr>
              <a:t>BSs</a:t>
            </a:r>
            <a:r>
              <a:rPr lang="en-US" dirty="0" smtClean="0"/>
              <a:t>).</a:t>
            </a:r>
          </a:p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TFBSs are located mainly in the gene’s </a:t>
            </a:r>
            <a:r>
              <a:rPr lang="en-US" b="1" dirty="0" smtClean="0">
                <a:solidFill>
                  <a:srgbClr val="A50021"/>
                </a:solidFill>
              </a:rPr>
              <a:t>promoter</a:t>
            </a:r>
            <a:r>
              <a:rPr lang="en-US" dirty="0" smtClean="0"/>
              <a:t> – the DNA sequence upstream the gene’s transcription start site (</a:t>
            </a:r>
            <a:r>
              <a:rPr lang="en-US" b="1" dirty="0" smtClean="0">
                <a:solidFill>
                  <a:srgbClr val="A50021"/>
                </a:solidFill>
              </a:rPr>
              <a:t>TSS</a:t>
            </a:r>
            <a:r>
              <a:rPr lang="en-US" dirty="0" smtClean="0"/>
              <a:t>).</a:t>
            </a:r>
          </a:p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TFs can promote or repress transcription.</a:t>
            </a:r>
          </a:p>
          <a:p>
            <a:pPr algn="l" rtl="0"/>
            <a:endParaRPr lang="he-IL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86" y="5730130"/>
            <a:ext cx="761523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09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Our Analysis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PBM and HT-SELEX agree only partially.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Attempts to build binding models reveal noisy data, possibly due to various biases.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We aim to develop a new method to overcome these biases, and highlight the real difference between the technologies.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Future Plans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algn="l" rtl="0"/>
            <a:r>
              <a:rPr lang="en-US" dirty="0" smtClean="0"/>
              <a:t>Determine a robust criterion to find the consensus k-mer, based on several cycles.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Build a model based on different k-mers (not necessarily those that differ by one base).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Conclude which technology is better, and its disadvantages and advantages compared to the other.</a:t>
            </a:r>
            <a:endParaRPr lang="he-I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Binding Models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Affinity table		Position weight matrix</a:t>
            </a:r>
          </a:p>
        </p:txBody>
      </p:sp>
      <p:graphicFrame>
        <p:nvGraphicFramePr>
          <p:cNvPr id="4" name="Group 780"/>
          <p:cNvGraphicFramePr>
            <a:graphicFrameLocks/>
          </p:cNvGraphicFramePr>
          <p:nvPr/>
        </p:nvGraphicFramePr>
        <p:xfrm>
          <a:off x="4139952" y="2420888"/>
          <a:ext cx="4540250" cy="2171066"/>
        </p:xfrm>
        <a:graphic>
          <a:graphicData uri="http://schemas.openxmlformats.org/drawingml/2006/table">
            <a:tbl>
              <a:tblPr rtl="1"/>
              <a:tblGrid>
                <a:gridCol w="647700"/>
                <a:gridCol w="649288"/>
                <a:gridCol w="647700"/>
                <a:gridCol w="650875"/>
                <a:gridCol w="647700"/>
                <a:gridCol w="649287"/>
                <a:gridCol w="647700"/>
              </a:tblGrid>
              <a:tr h="387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AC2485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</a:tbl>
          </a:graphicData>
        </a:graphic>
      </p:graphicFrame>
      <p:sp>
        <p:nvSpPr>
          <p:cNvPr id="1026" name="AutoShape 2" descr="lnt weblogo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28" name="AutoShape 4" descr="lnt weblogo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941168"/>
            <a:ext cx="4320480" cy="162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20888"/>
            <a:ext cx="21643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2242592" cy="2913187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dirty="0" smtClean="0"/>
              <a:t>Protein binding microarrays </a:t>
            </a:r>
          </a:p>
          <a:p>
            <a:pPr marL="0" indent="0" algn="ctr" rtl="0">
              <a:buNone/>
            </a:pPr>
            <a:r>
              <a:rPr lang="en-US" sz="2000" dirty="0" smtClean="0"/>
              <a:t>(Berger </a:t>
            </a:r>
            <a:r>
              <a:rPr lang="en-US" sz="2000" i="1" dirty="0" smtClean="0"/>
              <a:t>et al</a:t>
            </a:r>
            <a:r>
              <a:rPr lang="en-US" sz="2000" dirty="0" smtClean="0"/>
              <a:t>. 06)</a:t>
            </a:r>
            <a:endParaRPr lang="he-IL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742" y="265606"/>
            <a:ext cx="5676738" cy="633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24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Limitations of PBMs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Needs high amounts of purified proteins.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High cost.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Position effects.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Limited number of sequences on the array.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206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HT-SELEX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First introduced in:</a:t>
            </a:r>
          </a:p>
          <a:p>
            <a:pPr marL="457200" lvl="1" indent="0" algn="l" rtl="0">
              <a:buNone/>
            </a:pPr>
            <a:r>
              <a:rPr lang="en-US" sz="1800" dirty="0" err="1" smtClean="0"/>
              <a:t>Jolma</a:t>
            </a:r>
            <a:r>
              <a:rPr lang="en-US" sz="1800" dirty="0" smtClean="0"/>
              <a:t>, A., </a:t>
            </a:r>
            <a:r>
              <a:rPr lang="en-US" sz="1800" dirty="0" err="1" smtClean="0"/>
              <a:t>Kivioja</a:t>
            </a:r>
            <a:r>
              <a:rPr lang="en-US" sz="1800" dirty="0" smtClean="0"/>
              <a:t>, T., </a:t>
            </a:r>
            <a:r>
              <a:rPr lang="en-US" sz="1800" dirty="0" err="1" smtClean="0"/>
              <a:t>Toivonen</a:t>
            </a:r>
            <a:r>
              <a:rPr lang="en-US" sz="1800" dirty="0" smtClean="0"/>
              <a:t>, J., Cheng, L., Wei, G.-H., </a:t>
            </a:r>
            <a:r>
              <a:rPr lang="en-US" sz="1800" dirty="0" err="1" smtClean="0"/>
              <a:t>Enge</a:t>
            </a:r>
            <a:r>
              <a:rPr lang="en-US" sz="1800" dirty="0" smtClean="0"/>
              <a:t>, M., </a:t>
            </a:r>
            <a:r>
              <a:rPr lang="en-US" sz="1800" dirty="0" err="1" smtClean="0"/>
              <a:t>Taipale</a:t>
            </a:r>
            <a:r>
              <a:rPr lang="en-US" sz="1800" dirty="0" smtClean="0"/>
              <a:t>, M.,</a:t>
            </a:r>
            <a:r>
              <a:rPr lang="en-US" sz="1800" dirty="0" err="1" smtClean="0"/>
              <a:t>Vaquerizas</a:t>
            </a:r>
            <a:r>
              <a:rPr lang="en-US" sz="1800" dirty="0" smtClean="0"/>
              <a:t>, J. M., Yan, J., </a:t>
            </a:r>
            <a:r>
              <a:rPr lang="en-US" sz="1800" dirty="0" err="1" smtClean="0"/>
              <a:t>Sillanpää</a:t>
            </a:r>
            <a:r>
              <a:rPr lang="en-US" sz="1800" dirty="0" smtClean="0"/>
              <a:t>, M. J., </a:t>
            </a:r>
            <a:r>
              <a:rPr lang="en-US" sz="1800" dirty="0" err="1" smtClean="0"/>
              <a:t>Bonke</a:t>
            </a:r>
            <a:r>
              <a:rPr lang="en-US" sz="1800" dirty="0" smtClean="0"/>
              <a:t>, M., Palin, K., </a:t>
            </a:r>
            <a:r>
              <a:rPr lang="en-US" sz="1800" dirty="0" err="1" smtClean="0"/>
              <a:t>Talukder</a:t>
            </a:r>
            <a:r>
              <a:rPr lang="en-US" sz="1800" dirty="0" smtClean="0"/>
              <a:t>, S., Hughes, T. R., </a:t>
            </a:r>
            <a:r>
              <a:rPr lang="en-US" sz="1800" dirty="0" err="1" smtClean="0"/>
              <a:t>Luscombe</a:t>
            </a:r>
            <a:r>
              <a:rPr lang="en-US" sz="1800" dirty="0" smtClean="0"/>
              <a:t>, N. M., </a:t>
            </a:r>
            <a:r>
              <a:rPr lang="en-US" sz="1800" dirty="0" err="1" smtClean="0"/>
              <a:t>Ukkonen</a:t>
            </a:r>
            <a:r>
              <a:rPr lang="en-US" sz="1800" dirty="0" smtClean="0"/>
              <a:t>, E., and </a:t>
            </a:r>
            <a:r>
              <a:rPr lang="en-US" sz="1800" b="1" dirty="0" err="1" smtClean="0"/>
              <a:t>Taipale</a:t>
            </a:r>
            <a:r>
              <a:rPr lang="en-US" sz="1800" b="1" dirty="0" smtClean="0"/>
              <a:t>, J.</a:t>
            </a:r>
            <a:r>
              <a:rPr lang="en-US" sz="1800" dirty="0" smtClean="0"/>
              <a:t> </a:t>
            </a:r>
          </a:p>
          <a:p>
            <a:pPr marL="457200" lvl="1" indent="0" algn="l" rtl="0">
              <a:buNone/>
            </a:pPr>
            <a:r>
              <a:rPr lang="en-US" sz="2400" b="1" dirty="0" smtClean="0"/>
              <a:t>Multiplexed Massively Parallel SELEX for Characterization of Human Transcription Factor Binding Specificities</a:t>
            </a:r>
            <a:endParaRPr lang="en-US" sz="1800" dirty="0" smtClean="0"/>
          </a:p>
          <a:p>
            <a:pPr marL="457200" lvl="1" indent="0" algn="l" rtl="0">
              <a:buNone/>
            </a:pPr>
            <a:r>
              <a:rPr lang="en-US" sz="1800" i="1" dirty="0" smtClean="0"/>
              <a:t>Genome Res.</a:t>
            </a:r>
            <a:r>
              <a:rPr lang="en-US" sz="1800" dirty="0" smtClean="0"/>
              <a:t> </a:t>
            </a:r>
            <a:r>
              <a:rPr lang="en-US" sz="1800" b="1" dirty="0" smtClean="0"/>
              <a:t>20</a:t>
            </a:r>
            <a:r>
              <a:rPr lang="en-US" sz="1800" dirty="0" smtClean="0"/>
              <a:t>:861–873, 2010.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err="1" smtClean="0"/>
              <a:t>Taipale</a:t>
            </a:r>
            <a:r>
              <a:rPr lang="en-US" dirty="0" smtClean="0"/>
              <a:t> lab, University of Helsinki</a:t>
            </a:r>
          </a:p>
          <a:p>
            <a:pPr marL="0" indent="0" algn="l" rtl="0">
              <a:buNone/>
            </a:pPr>
            <a:r>
              <a:rPr lang="en-US" dirty="0" err="1" smtClean="0"/>
              <a:t>Ukkonen</a:t>
            </a:r>
            <a:r>
              <a:rPr lang="en-US" dirty="0" smtClean="0"/>
              <a:t> lab, University of Helsinki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80328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HT-SELEX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472608" cy="492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43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1442</Words>
  <Application>Microsoft Office PowerPoint</Application>
  <PresentationFormat>On-screen Show (4:3)</PresentationFormat>
  <Paragraphs>419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Inferring Binding Site Motifs from HT-SELEX Data</vt:lpstr>
      <vt:lpstr>Talk Layout</vt:lpstr>
      <vt:lpstr>BACKGROUND</vt:lpstr>
      <vt:lpstr>Biological Introduction</vt:lpstr>
      <vt:lpstr>Binding Models</vt:lpstr>
      <vt:lpstr>Slide 6</vt:lpstr>
      <vt:lpstr>Limitations of PBMs</vt:lpstr>
      <vt:lpstr>HT-SELEX</vt:lpstr>
      <vt:lpstr>HT-SELEX</vt:lpstr>
      <vt:lpstr>Output: Sequence File per Cycle</vt:lpstr>
      <vt:lpstr>Bioinformatic Quality Control (1/3)</vt:lpstr>
      <vt:lpstr>Bioinformatic Quality Control (2/3)</vt:lpstr>
      <vt:lpstr>Bioinformatic Quality Control (3/3)</vt:lpstr>
      <vt:lpstr>Generation of Binding Models</vt:lpstr>
      <vt:lpstr>Correction for Non-Specific Carryover</vt:lpstr>
      <vt:lpstr>SELEX-seq</vt:lpstr>
      <vt:lpstr>SELEX-seq Technology</vt:lpstr>
      <vt:lpstr>Computational Inference</vt:lpstr>
      <vt:lpstr>Determining the Length</vt:lpstr>
      <vt:lpstr>Relative Affinity Estimates</vt:lpstr>
      <vt:lpstr>Affinity Table</vt:lpstr>
      <vt:lpstr>The New Data Sets</vt:lpstr>
      <vt:lpstr>Genome-Scale TF-DNA-Binding Specificity Assay</vt:lpstr>
      <vt:lpstr>OUR ANALYSIS</vt:lpstr>
      <vt:lpstr>Predicting PBM binding (1/2)</vt:lpstr>
      <vt:lpstr>Predicting PBM binding (2/2)</vt:lpstr>
      <vt:lpstr>Model-independent Comparison (1/2)</vt:lpstr>
      <vt:lpstr>Model-independent Comparison (2/2)</vt:lpstr>
      <vt:lpstr>Examples of disagreement</vt:lpstr>
      <vt:lpstr>Slide 30</vt:lpstr>
      <vt:lpstr>Slide 31</vt:lpstr>
      <vt:lpstr>Attempt to Build a Model</vt:lpstr>
      <vt:lpstr>Determining the Consensus K-mer</vt:lpstr>
      <vt:lpstr>An Example for a False Consensus 1</vt:lpstr>
      <vt:lpstr>An Example for a False Consensus 2</vt:lpstr>
      <vt:lpstr>An Example for a False Consensus 3</vt:lpstr>
      <vt:lpstr>An Example for Nucleotide Bias</vt:lpstr>
      <vt:lpstr>SUMMARY</vt:lpstr>
      <vt:lpstr>Previous Work</vt:lpstr>
      <vt:lpstr>Our Analysis</vt:lpstr>
      <vt:lpstr>Future Plans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Inferring binding site motifs from HT-SELEX data</dc:title>
  <dc:creator>yarono</dc:creator>
  <cp:lastModifiedBy>yaronore</cp:lastModifiedBy>
  <cp:revision>137</cp:revision>
  <dcterms:created xsi:type="dcterms:W3CDTF">2013-05-05T06:20:49Z</dcterms:created>
  <dcterms:modified xsi:type="dcterms:W3CDTF">2013-05-09T09:44:07Z</dcterms:modified>
</cp:coreProperties>
</file>